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157"/>
            <a:ext cx="2356674" cy="6853096"/>
            <a:chOff x="6627813" y="195610"/>
            <a:chExt cx="1952625" cy="5678141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5610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8000">
              <a:srgbClr val="FFFFCC"/>
            </a:gs>
            <a:gs pos="0">
              <a:srgbClr val="FFFF99"/>
            </a:gs>
            <a:gs pos="730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Finding Your Footing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A 6 week guide for late diagnosed autistic adults. Introduction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0BC9C77-A29C-1C43-CC08-53E79192C876}"/>
              </a:ext>
            </a:extLst>
          </p:cNvPr>
          <p:cNvSpPr txBox="1"/>
          <p:nvPr/>
        </p:nvSpPr>
        <p:spPr>
          <a:xfrm>
            <a:off x="951722" y="4329509"/>
            <a:ext cx="4683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>
                <a:solidFill>
                  <a:srgbClr val="FFFF0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3566729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0800">
              <a:srgbClr val="FFFFCC"/>
            </a:gs>
            <a:gs pos="0">
              <a:srgbClr val="FFFF99"/>
            </a:gs>
            <a:gs pos="72043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Who we are.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Adrian Walsh – Late Diagnosed autistic. </a:t>
            </a:r>
          </a:p>
          <a:p>
            <a:pPr>
              <a:spcBef>
                <a:spcPts val="0"/>
              </a:spcBef>
            </a:pPr>
            <a:br>
              <a:rPr lang="en-GB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Luis Ordaz - Chartered Clinical Psychologist.</a:t>
            </a:r>
          </a:p>
          <a:p>
            <a:pPr>
              <a:spcBef>
                <a:spcPts val="0"/>
              </a:spcBef>
            </a:pP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  <a:p>
            <a:pPr>
              <a:spcBef>
                <a:spcPts val="0"/>
              </a:spcBef>
            </a:pP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Joshua Brien - Recovery Hub Coordinator</a:t>
            </a:r>
          </a:p>
          <a:p>
            <a:pPr>
              <a:spcBef>
                <a:spcPts val="0"/>
              </a:spcBef>
            </a:pPr>
            <a:endParaRPr lang="en-GB" dirty="0"/>
          </a:p>
          <a:p>
            <a:pPr>
              <a:spcBef>
                <a:spcPts val="0"/>
              </a:spcBef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02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8000">
              <a:srgbClr val="FFFFCC"/>
            </a:gs>
            <a:gs pos="0">
              <a:srgbClr val="FFFF99"/>
            </a:gs>
            <a:gs pos="71344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Ground Rules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/>
          <a:lstStyle/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What's said in this room stays in this room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please don't share anyone else's story outside this group, even anonymized.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This isn't therapy, and I'm not here to diagnose or treat anyone </a:t>
            </a:r>
            <a:r>
              <a:rPr lang="en-GB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think of it as a structured space to process and build some practical tools together. 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You're free to step away at any point</a:t>
            </a: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without needing to explain why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Passing is always fine</a:t>
            </a: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 you're never required to speak more than you want to </a:t>
            </a:r>
            <a:endParaRPr lang="en-GB" sz="1800" i="1" dirty="0">
              <a:solidFill>
                <a:schemeClr val="accent4">
                  <a:lumMod val="50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Disagreement is fine; put-downs aren’t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r>
              <a:rPr lang="en-US" i="1" dirty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</a:rPr>
              <a:t>It is completely okay when people see things differently, but personal attacks and insults have no place in a healthy conversation</a:t>
            </a:r>
            <a:endParaRPr lang="en-GB" i="1" dirty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</a:endParaRP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We aim to start and finish on time. </a:t>
            </a:r>
            <a:r>
              <a:rPr lang="en-GB" sz="1800" i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- </a:t>
            </a:r>
            <a:endParaRPr lang="en-GB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183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2000">
              <a:srgbClr val="FFFFCC"/>
            </a:gs>
            <a:gs pos="0">
              <a:srgbClr val="FFFF99"/>
            </a:gs>
            <a:gs pos="70624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Preview of sessions 2 - 6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>
            <a:normAutofit/>
          </a:bodyPr>
          <a:lstStyle/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2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Making Sense of the Diagnosis: We'll talk about the mix of relief and grief that often comes with a late diagnosis, and do a short reframing exercise looking back at a few memories through a new lens.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GB" sz="1800" i="1" dirty="0">
              <a:solidFill>
                <a:srgbClr val="4A423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716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0800">
              <a:srgbClr val="FFFFCC"/>
            </a:gs>
            <a:gs pos="0">
              <a:srgbClr val="FFFF99"/>
            </a:gs>
            <a:gs pos="72735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Preview of sessions 2 - 6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>
            <a:normAutofit/>
          </a:bodyPr>
          <a:lstStyle/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3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Unmasking: We'll talk about masking — the effort of appearing 'normal' — and why it often gets more visible, not less, right after diagnosis. You'll map your own masking patterns and, if you want, pick one small thing to experiment with.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GB" sz="1800" i="1" dirty="0">
              <a:solidFill>
                <a:srgbClr val="4A423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308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1000">
              <a:srgbClr val="FFFFCC"/>
            </a:gs>
            <a:gs pos="0">
              <a:srgbClr val="FFFF99"/>
            </a:gs>
            <a:gs pos="69226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Preview of sessions 2 - 6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>
            <a:normAutofit/>
          </a:bodyPr>
          <a:lstStyle/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4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Autistic Burnout &amp; Sensory Regulation: We'll cover what autistic burnout actually is, how to recognize the early warning signs before a full shutdown, and the difference between a meltdown and a shutdown.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GB" sz="1800" i="1" dirty="0">
              <a:solidFill>
                <a:srgbClr val="4A423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81809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29400">
              <a:srgbClr val="FFFFCC"/>
            </a:gs>
            <a:gs pos="0">
              <a:srgbClr val="FFFF99"/>
            </a:gs>
            <a:gs pos="7416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Preview of sessions 2 - 6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>
            <a:normAutofit/>
          </a:bodyPr>
          <a:lstStyle/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5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Building an Environment That Fits: A practical session — auditing your sensory environment, thinking about routine, communication preferences, and how to think through disclosure decisions at work or with family.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GB" sz="1800" i="1" dirty="0">
              <a:solidFill>
                <a:srgbClr val="4A423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688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0800">
              <a:srgbClr val="FFFFCC"/>
            </a:gs>
            <a:gs pos="0">
              <a:srgbClr val="FFFF99"/>
            </a:gs>
            <a:gs pos="69898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Preview of sessions 2 - 6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>
            <a:normAutofit/>
          </a:bodyPr>
          <a:lstStyle/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6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Identity, Community &amp; Carrying This Forward: We'll close by talking about autistic community and the neurodiversity paradigm.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GB" sz="1800" i="1" dirty="0">
              <a:solidFill>
                <a:srgbClr val="4A423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7623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FF99"/>
            </a:gs>
            <a:gs pos="32133">
              <a:srgbClr val="FFFFCC"/>
            </a:gs>
            <a:gs pos="72700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/>
              <a:t>Preview of sessions 2 - 6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>
            <a:normAutofit fontScale="85000" lnSpcReduction="10000"/>
          </a:bodyPr>
          <a:lstStyle/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2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Making Sense of the Diagnosis: We'll talk about the mix of relief and grief that often comes with a late diagnosis, and do a short reframing exercise looking back at a few memories through a new lens.</a:t>
            </a:r>
          </a:p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3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Unmasking: We'll talk about masking — the effort of appearing 'normal' — and why it often gets more visible, not less, right after diagnosis. You'll map your own masking patterns and, if you want, pick one small thing to experiment with.</a:t>
            </a:r>
          </a:p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4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Autistic Burnout &amp; Sensory Regulation: We'll cover what autistic burnout actually is, how to recognize the early warning signs before a full shutdown, and the difference between a meltdown and a shutdown.</a:t>
            </a:r>
          </a:p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5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Building an Environment That Fits: A practical session — auditing your sensory environment, thinking about routine, communication preferences, and how to think through disclosure decisions at work or with family.</a:t>
            </a:r>
          </a:p>
          <a:p>
            <a:pPr marL="285750" lvl="0" indent="-285750">
              <a:spcAft>
                <a:spcPts val="450"/>
              </a:spcAft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sz="1800" b="1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Session 6 </a:t>
            </a:r>
            <a:r>
              <a:rPr lang="en-GB" sz="1800" dirty="0">
                <a:solidFill>
                  <a:schemeClr val="accent4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— Identity, Community &amp; Carrying This Forward: We'll close by talking about autistic community and the neurodiversity paradigm.</a:t>
            </a:r>
          </a:p>
          <a:p>
            <a:pPr marL="288000" indent="-2880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§"/>
            </a:pPr>
            <a:endParaRPr lang="en-GB" sz="1800" i="1" dirty="0">
              <a:solidFill>
                <a:srgbClr val="4A423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7553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32200">
              <a:srgbClr val="FFFFCC"/>
            </a:gs>
            <a:gs pos="0">
              <a:srgbClr val="FFFF99"/>
            </a:gs>
            <a:gs pos="66439">
              <a:schemeClr val="accent2">
                <a:lumMod val="60000"/>
                <a:lumOff val="40000"/>
              </a:schemeClr>
            </a:gs>
            <a:gs pos="100000">
              <a:schemeClr val="accent3">
                <a:lumMod val="60000"/>
                <a:lumOff val="4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5E04F-30A5-FF15-8B8C-EAD6D1523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858416"/>
            <a:ext cx="8915399" cy="1026475"/>
          </a:xfrm>
        </p:spPr>
        <p:txBody>
          <a:bodyPr/>
          <a:lstStyle/>
          <a:p>
            <a:r>
              <a:rPr lang="en-GB" dirty="0">
                <a:solidFill>
                  <a:srgbClr val="7030A0"/>
                </a:solidFill>
              </a:rPr>
              <a:t>Crisis Support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B13DF1-A3FB-A83D-D58F-296F95FFE1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89213" y="2127381"/>
            <a:ext cx="8915399" cy="3776282"/>
          </a:xfrm>
        </p:spPr>
        <p:txBody>
          <a:bodyPr>
            <a:normAutofit/>
          </a:bodyPr>
          <a:lstStyle/>
          <a:p>
            <a:pPr marL="285750" lvl="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Jersey Mental Health Crisis Line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Call </a:t>
            </a: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01534 445290</a:t>
            </a:r>
          </a:p>
          <a:p>
            <a:pPr marL="285750" lvl="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Out-of-Hours GP Service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: Call </a:t>
            </a: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01534 444545</a:t>
            </a:r>
            <a:endParaRPr lang="en-US" b="1" dirty="0">
              <a:solidFill>
                <a:schemeClr val="accent4">
                  <a:lumMod val="50000"/>
                </a:schemeClr>
              </a:solidFill>
              <a:latin typeface="Google Sans"/>
            </a:endParaRPr>
          </a:p>
          <a:p>
            <a:pPr marL="28575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Samaritans of Jersey 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Call </a:t>
            </a: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116 123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 </a:t>
            </a:r>
          </a:p>
          <a:p>
            <a:pPr marL="28575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Listening Lounge 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Call </a:t>
            </a:r>
            <a:r>
              <a:rPr lang="en-US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01534 866793</a:t>
            </a:r>
          </a:p>
          <a:p>
            <a:pPr marL="28575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Mind Jersey 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Call </a:t>
            </a:r>
            <a:r>
              <a:rPr lang="en-GB" b="1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0800 7359404</a:t>
            </a:r>
            <a:r>
              <a:rPr lang="en-GB" dirty="0">
                <a:solidFill>
                  <a:schemeClr val="accent4">
                    <a:lumMod val="50000"/>
                  </a:schemeClr>
                </a:solidFill>
              </a:rPr>
              <a:t> </a:t>
            </a:r>
          </a:p>
          <a:p>
            <a:pPr marL="285750" indent="-285750"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If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you or someone you know is in immediate danger or needs urgent medical attention</a:t>
            </a:r>
            <a:r>
              <a:rPr lang="en-US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, 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Call</a:t>
            </a:r>
            <a:r>
              <a:rPr lang="en-US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999</a:t>
            </a:r>
            <a:r>
              <a:rPr lang="en-US" b="0" u="none" strike="noStrike" dirty="0">
                <a:solidFill>
                  <a:schemeClr val="accent4">
                    <a:lumMod val="50000"/>
                  </a:schemeClr>
                </a:solidFill>
                <a:effectLst/>
                <a:latin typeface="Google Sans"/>
              </a:rPr>
              <a:t> 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Google Sans"/>
              </a:rPr>
              <a:t>or go straight to the Emergency Department at Jersey General Hospital.</a:t>
            </a:r>
            <a:endParaRPr lang="en-GB" b="1" dirty="0">
              <a:solidFill>
                <a:schemeClr val="accent4">
                  <a:lumMod val="50000"/>
                </a:schemeClr>
              </a:solidFill>
              <a:latin typeface="Google Sans"/>
            </a:endParaRPr>
          </a:p>
          <a:p>
            <a:pPr marL="285750" indent="-285750">
              <a:spcBef>
                <a:spcPts val="1200"/>
              </a:spcBef>
              <a:buClr>
                <a:schemeClr val="accent4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en-GB" b="1" i="0" dirty="0">
              <a:solidFill>
                <a:schemeClr val="accent4">
                  <a:lumMod val="50000"/>
                </a:schemeClr>
              </a:solidFill>
              <a:effectLst/>
              <a:latin typeface="Google Sans"/>
            </a:endParaRPr>
          </a:p>
          <a:p>
            <a:pPr marL="285750" indent="-285750">
              <a:spcBef>
                <a:spcPts val="1200"/>
              </a:spcBef>
              <a:buFont typeface="Arial" panose="020B0604020202020204" pitchFamily="34" charset="0"/>
              <a:buChar char="•"/>
            </a:pPr>
            <a:endParaRPr lang="en-US" b="0" u="none" strike="noStrike" dirty="0">
              <a:effectLst/>
              <a:latin typeface="Google Sans"/>
            </a:endParaRPr>
          </a:p>
          <a:p>
            <a:pPr marL="285750" lvl="0" indent="-285750"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GB" sz="1800" i="1" dirty="0">
              <a:solidFill>
                <a:srgbClr val="4A4238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758921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654</Words>
  <Application>Microsoft Office PowerPoint</Application>
  <PresentationFormat>Widescreen</PresentationFormat>
  <Paragraphs>39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Century Gothic</vt:lpstr>
      <vt:lpstr>Google Sans</vt:lpstr>
      <vt:lpstr>Times New Roman</vt:lpstr>
      <vt:lpstr>Wingdings</vt:lpstr>
      <vt:lpstr>Wingdings 3</vt:lpstr>
      <vt:lpstr>Wisp</vt:lpstr>
      <vt:lpstr>Finding Your Footing</vt:lpstr>
      <vt:lpstr>Who we are.</vt:lpstr>
      <vt:lpstr>Ground Rules</vt:lpstr>
      <vt:lpstr>Preview of sessions 2 - 6</vt:lpstr>
      <vt:lpstr>Preview of sessions 2 - 6</vt:lpstr>
      <vt:lpstr>Preview of sessions 2 - 6</vt:lpstr>
      <vt:lpstr>Preview of sessions 2 - 6</vt:lpstr>
      <vt:lpstr>Preview of sessions 2 - 6</vt:lpstr>
      <vt:lpstr>Preview of sessions 2 - 6</vt:lpstr>
      <vt:lpstr>Crisis Support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Other Machine</dc:creator>
  <cp:lastModifiedBy>Other Machine</cp:lastModifiedBy>
  <cp:revision>2</cp:revision>
  <dcterms:created xsi:type="dcterms:W3CDTF">2026-09-25T10:41:26Z</dcterms:created>
  <dcterms:modified xsi:type="dcterms:W3CDTF">2026-10-08T16:09:57Z</dcterms:modified>
</cp:coreProperties>
</file>