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3" r:id="rId6"/>
    <p:sldId id="260" r:id="rId7"/>
    <p:sldId id="261" r:id="rId8"/>
    <p:sldId id="266" r:id="rId9"/>
    <p:sldId id="262"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28696">
              <a:srgbClr val="FFFFCC"/>
            </a:gs>
            <a:gs pos="0">
              <a:srgbClr val="FFFF99"/>
            </a:gs>
            <a:gs pos="68000">
              <a:schemeClr val="accent2">
                <a:lumMod val="60000"/>
                <a:lumOff val="40000"/>
              </a:schemeClr>
            </a:gs>
            <a:gs pos="98601">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p:txBody>
          <a:bodyPr/>
          <a:lstStyle/>
          <a:p>
            <a:r>
              <a:rPr lang="en-GB" dirty="0">
                <a:solidFill>
                  <a:srgbClr val="7030A0"/>
                </a:solidFill>
              </a:rPr>
              <a:t>Finding Your Footing</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4777380"/>
            <a:ext cx="7383462" cy="451846"/>
          </a:xfrm>
        </p:spPr>
        <p:txBody>
          <a:bodyPr/>
          <a:lstStyle/>
          <a:p>
            <a:r>
              <a:rPr lang="en-GB" dirty="0">
                <a:solidFill>
                  <a:schemeClr val="accent4">
                    <a:lumMod val="50000"/>
                  </a:schemeClr>
                </a:solidFill>
              </a:rPr>
              <a:t>A 6 week guide for late diagnosed autistic adults. Diagnosis</a:t>
            </a:r>
          </a:p>
        </p:txBody>
      </p:sp>
      <p:sp>
        <p:nvSpPr>
          <p:cNvPr id="4" name="TextBox 3">
            <a:extLst>
              <a:ext uri="{FF2B5EF4-FFF2-40B4-BE49-F238E27FC236}">
                <a16:creationId xmlns:a16="http://schemas.microsoft.com/office/drawing/2014/main" id="{95BCE2A4-5D06-5BAB-04F2-744AC0CF1A7F}"/>
              </a:ext>
            </a:extLst>
          </p:cNvPr>
          <p:cNvSpPr txBox="1"/>
          <p:nvPr/>
        </p:nvSpPr>
        <p:spPr>
          <a:xfrm>
            <a:off x="876300" y="4324350"/>
            <a:ext cx="647700" cy="707886"/>
          </a:xfrm>
          <a:prstGeom prst="rect">
            <a:avLst/>
          </a:prstGeom>
          <a:noFill/>
        </p:spPr>
        <p:txBody>
          <a:bodyPr wrap="square" rtlCol="0">
            <a:spAutoFit/>
          </a:bodyPr>
          <a:lstStyle/>
          <a:p>
            <a:r>
              <a:rPr lang="en-GB" sz="4000" b="1" dirty="0">
                <a:solidFill>
                  <a:srgbClr val="FFFF00"/>
                </a:solidFill>
              </a:rPr>
              <a:t>2</a:t>
            </a:r>
          </a:p>
        </p:txBody>
      </p:sp>
    </p:spTree>
    <p:extLst>
      <p:ext uri="{BB962C8B-B14F-4D97-AF65-F5344CB8AC3E}">
        <p14:creationId xmlns:p14="http://schemas.microsoft.com/office/powerpoint/2010/main" val="3356672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27000">
              <a:srgbClr val="FFFFCC"/>
            </a:gs>
            <a:gs pos="0">
              <a:srgbClr val="FFFF99"/>
            </a:gs>
            <a:gs pos="657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Who we are.</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lstStyle/>
          <a:p>
            <a:pPr>
              <a:spcBef>
                <a:spcPts val="0"/>
              </a:spcBef>
            </a:pPr>
            <a:r>
              <a:rPr lang="en-GB" dirty="0">
                <a:solidFill>
                  <a:schemeClr val="accent4">
                    <a:lumMod val="50000"/>
                  </a:schemeClr>
                </a:solidFill>
              </a:rPr>
              <a:t>Adrian Walsh – Late Diagnosed autistic. </a:t>
            </a:r>
          </a:p>
          <a:p>
            <a:pPr>
              <a:spcBef>
                <a:spcPts val="0"/>
              </a:spcBef>
            </a:pPr>
            <a:br>
              <a:rPr lang="en-GB" dirty="0">
                <a:solidFill>
                  <a:schemeClr val="accent4">
                    <a:lumMod val="50000"/>
                  </a:schemeClr>
                </a:solidFill>
              </a:rPr>
            </a:br>
            <a:r>
              <a:rPr lang="en-GB" dirty="0">
                <a:solidFill>
                  <a:schemeClr val="accent4">
                    <a:lumMod val="50000"/>
                  </a:schemeClr>
                </a:solidFill>
              </a:rPr>
              <a:t>Luis Ordaz - Chartered Clinical Psychologist.</a:t>
            </a:r>
          </a:p>
          <a:p>
            <a:pPr>
              <a:spcBef>
                <a:spcPts val="0"/>
              </a:spcBef>
            </a:pPr>
            <a:endParaRPr lang="en-GB" dirty="0">
              <a:solidFill>
                <a:schemeClr val="accent4">
                  <a:lumMod val="50000"/>
                </a:schemeClr>
              </a:solidFill>
            </a:endParaRPr>
          </a:p>
          <a:p>
            <a:pPr>
              <a:spcBef>
                <a:spcPts val="0"/>
              </a:spcBef>
            </a:pPr>
            <a:r>
              <a:rPr lang="en-GB" dirty="0">
                <a:solidFill>
                  <a:schemeClr val="accent4">
                    <a:lumMod val="50000"/>
                  </a:schemeClr>
                </a:solidFill>
              </a:rPr>
              <a:t>Joshua Brien - Recovery Hub Coordinator</a:t>
            </a:r>
          </a:p>
          <a:p>
            <a:pPr>
              <a:spcBef>
                <a:spcPts val="0"/>
              </a:spcBef>
            </a:pPr>
            <a:endParaRPr lang="en-GB" dirty="0">
              <a:solidFill>
                <a:schemeClr val="tx2"/>
              </a:solidFill>
            </a:endParaRPr>
          </a:p>
          <a:p>
            <a:pPr>
              <a:spcBef>
                <a:spcPts val="0"/>
              </a:spcBef>
            </a:pPr>
            <a:endParaRPr lang="en-GB" dirty="0">
              <a:solidFill>
                <a:schemeClr val="tx2"/>
              </a:solidFill>
            </a:endParaRPr>
          </a:p>
        </p:txBody>
      </p:sp>
    </p:spTree>
    <p:extLst>
      <p:ext uri="{BB962C8B-B14F-4D97-AF65-F5344CB8AC3E}">
        <p14:creationId xmlns:p14="http://schemas.microsoft.com/office/powerpoint/2010/main" val="420023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27990">
              <a:srgbClr val="FFFFCC"/>
            </a:gs>
            <a:gs pos="0">
              <a:srgbClr val="FFFF99"/>
            </a:gs>
            <a:gs pos="727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Ground Rules</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lstStyle/>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What's said in this room stays in this room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please don't share anyone else's story outside this group, even anonymized.</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This isn't therapy, and I'm not here to diagnose or treat anyone </a:t>
            </a:r>
            <a:r>
              <a:rPr lang="en-GB" i="1" dirty="0">
                <a:solidFill>
                  <a:schemeClr val="accent4">
                    <a:lumMod val="50000"/>
                  </a:schemeClr>
                </a:solidFill>
                <a:latin typeface="Times New Roman" panose="02020603050405020304" pitchFamily="18" charset="0"/>
                <a:ea typeface="Times New Roman" panose="02020603050405020304" pitchFamily="18" charset="0"/>
              </a:rPr>
              <a: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think of it as a structured space to process and build some practical tools together. </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You're free to step away at any point</a:t>
            </a:r>
            <a:r>
              <a:rPr lang="en-GB" b="1" dirty="0">
                <a:solidFill>
                  <a:schemeClr val="accent4">
                    <a:lumMod val="50000"/>
                  </a:schemeClr>
                </a:solidFill>
                <a:latin typeface="Times New Roman" panose="02020603050405020304" pitchFamily="18" charset="0"/>
                <a:ea typeface="Times New Roman" panose="02020603050405020304" pitchFamily="18" charset="0"/>
              </a:rPr>
              <a:t> </a:t>
            </a:r>
            <a:r>
              <a:rPr lang="en-GB" i="1" dirty="0">
                <a:solidFill>
                  <a:schemeClr val="accent4">
                    <a:lumMod val="50000"/>
                  </a:schemeClr>
                </a:solidFill>
                <a:latin typeface="Times New Roman" panose="02020603050405020304" pitchFamily="18" charset="0"/>
                <a:ea typeface="Times New Roman" panose="02020603050405020304" pitchFamily="18" charset="0"/>
              </a:rPr>
              <a: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without needing to explain why</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Passing is always fine</a:t>
            </a:r>
            <a:r>
              <a:rPr lang="en-GB" b="1" dirty="0">
                <a:solidFill>
                  <a:schemeClr val="accent4">
                    <a:lumMod val="50000"/>
                  </a:schemeClr>
                </a:solidFill>
                <a:latin typeface="Times New Roman" panose="02020603050405020304" pitchFamily="18" charset="0"/>
                <a:ea typeface="Times New Roman" panose="02020603050405020304" pitchFamily="18" charset="0"/>
              </a:rPr>
              <a:t> </a:t>
            </a:r>
            <a:r>
              <a:rPr lang="en-GB" i="1" dirty="0">
                <a:solidFill>
                  <a:schemeClr val="accent4">
                    <a:lumMod val="50000"/>
                  </a:schemeClr>
                </a:solidFill>
                <a:latin typeface="Times New Roman" panose="02020603050405020304" pitchFamily="18" charset="0"/>
                <a:ea typeface="Times New Roman" panose="02020603050405020304" pitchFamily="18" charset="0"/>
              </a:rPr>
              <a:t>- you're never required to speak more than you want to </a:t>
            </a:r>
            <a:endParaRPr lang="en-GB" sz="1800" i="1" dirty="0">
              <a:solidFill>
                <a:schemeClr val="accent4">
                  <a:lumMod val="50000"/>
                </a:schemeClr>
              </a:solidFill>
              <a:effectLst/>
              <a:latin typeface="Times New Roman" panose="02020603050405020304" pitchFamily="18" charset="0"/>
              <a:ea typeface="Times New Roman" panose="02020603050405020304" pitchFamily="18" charset="0"/>
            </a:endParaRP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Disagreement is fine; put-downs aren’t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r>
              <a:rPr lang="en-US" i="1" dirty="0">
                <a:solidFill>
                  <a:schemeClr val="accent4">
                    <a:lumMod val="50000"/>
                  </a:schemeClr>
                </a:solidFill>
                <a:latin typeface="Times New Roman" panose="02020603050405020304" pitchFamily="18" charset="0"/>
              </a:rPr>
              <a:t>It is completely okay when people see things differently, but personal attacks and insults have no place in a healthy conversation</a:t>
            </a:r>
            <a:endParaRPr lang="en-GB" i="1" dirty="0">
              <a:solidFill>
                <a:schemeClr val="accent4">
                  <a:lumMod val="50000"/>
                </a:schemeClr>
              </a:solidFill>
              <a:latin typeface="Times New Roman" panose="02020603050405020304" pitchFamily="18" charset="0"/>
            </a:endParaRPr>
          </a:p>
          <a:p>
            <a:pPr marL="288000" indent="-288000">
              <a:spcBef>
                <a:spcPts val="0"/>
              </a:spcBef>
              <a:spcAft>
                <a:spcPts val="1200"/>
              </a:spcAft>
              <a:buClr>
                <a:schemeClr val="accent4">
                  <a:lumMod val="50000"/>
                </a:schemeClr>
              </a:buClr>
              <a:buFont typeface="Arial" panose="020B0604020202020204" pitchFamily="34" charset="0"/>
              <a:buChar char="•"/>
            </a:pP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We aim to start and finish on time.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endParaRPr lang="en-GB" dirty="0">
              <a:solidFill>
                <a:schemeClr val="accent4">
                  <a:lumMod val="50000"/>
                </a:schemeClr>
              </a:solidFill>
            </a:endParaRPr>
          </a:p>
        </p:txBody>
      </p:sp>
    </p:spTree>
    <p:extLst>
      <p:ext uri="{BB962C8B-B14F-4D97-AF65-F5344CB8AC3E}">
        <p14:creationId xmlns:p14="http://schemas.microsoft.com/office/powerpoint/2010/main" val="374518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29000">
              <a:srgbClr val="FFFFCC"/>
            </a:gs>
            <a:gs pos="0">
              <a:srgbClr val="FFFF99"/>
            </a:gs>
            <a:gs pos="699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Relief &amp; Grief </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normAutofit fontScale="92500" lnSpcReduction="10000"/>
          </a:bodyPr>
          <a:lstStyle/>
          <a:p>
            <a:pPr lvl="0" algn="just">
              <a:lnSpc>
                <a:spcPct val="110000"/>
              </a:lnSpc>
              <a:spcAft>
                <a:spcPts val="450"/>
              </a:spcAft>
            </a:pP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A </a:t>
            </a:r>
            <a:r>
              <a:rPr lang="en-GB" i="1" dirty="0">
                <a:solidFill>
                  <a:schemeClr val="accent4">
                    <a:lumMod val="50000"/>
                  </a:schemeClr>
                </a:solidFill>
                <a:latin typeface="Times New Roman" panose="02020603050405020304" pitchFamily="18" charset="0"/>
              </a:rPr>
              <a:t>lot of late-diagnosed autistic adults describe two feelings arriving at once: </a:t>
            </a:r>
            <a:r>
              <a:rPr lang="en-GB" b="1" i="1" dirty="0">
                <a:solidFill>
                  <a:schemeClr val="accent4">
                    <a:lumMod val="50000"/>
                  </a:schemeClr>
                </a:solidFill>
                <a:latin typeface="Times New Roman" panose="02020603050405020304" pitchFamily="18" charset="0"/>
              </a:rPr>
              <a:t>relief </a:t>
            </a:r>
            <a:r>
              <a:rPr lang="en-GB" i="1" dirty="0">
                <a:solidFill>
                  <a:schemeClr val="accent4">
                    <a:lumMod val="50000"/>
                  </a:schemeClr>
                </a:solidFill>
                <a:latin typeface="Times New Roman" panose="02020603050405020304" pitchFamily="18" charset="0"/>
              </a:rPr>
              <a:t>at finally having language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for things you've experienced your whole life, and</a:t>
            </a:r>
            <a:r>
              <a:rPr lang="en-GB" sz="1800" b="1" i="1" dirty="0">
                <a:solidFill>
                  <a:schemeClr val="accent4">
                    <a:lumMod val="50000"/>
                  </a:schemeClr>
                </a:solidFill>
                <a:effectLst/>
                <a:latin typeface="Times New Roman" panose="02020603050405020304" pitchFamily="18" charset="0"/>
                <a:ea typeface="Times New Roman" panose="02020603050405020304" pitchFamily="18" charset="0"/>
              </a:rPr>
              <a:t> grief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for the years spent without that language, for the self-blame, for things that might have gone differently with earlier support. Both of these are completely normal, and you don't have to resolve them into one tidy feeling.</a:t>
            </a:r>
          </a:p>
          <a:p>
            <a:pPr algn="just">
              <a:spcBef>
                <a:spcPts val="600"/>
              </a:spcBef>
            </a:pP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There are some patterns worth naming, because a lot of people in a late-diagnosed group will recognize themselves in at least one: being diagnosed only after your own child was diagnosed and you started recognizing yourself in their assessment; being missed for years because autism can present differently in women and in people who were socialized to mask heavily; or spending years with a different diagnosis first — anxiety, depression, OCD, or a personality disorder — that explained some symptoms but never quite the whole picture.</a:t>
            </a:r>
            <a:endParaRPr lang="en-GB" sz="1800" dirty="0">
              <a:solidFill>
                <a:schemeClr val="accent4">
                  <a:lumMod val="50000"/>
                </a:schemeClr>
              </a:solidFill>
              <a:effectLst/>
              <a:latin typeface="Times New Roman" panose="02020603050405020304" pitchFamily="18" charset="0"/>
              <a:ea typeface="Times New Roman" panose="02020603050405020304" pitchFamily="18" charset="0"/>
            </a:endParaRPr>
          </a:p>
          <a:p>
            <a:pPr algn="just"/>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It's also common to get stuck somewhere in this process — a family member who dismisses the diagnosis, self-doubt about whether you're 'autistic enough,' or grief that it wasn't caught sooner. We'll come back to that later in the session</a:t>
            </a:r>
          </a:p>
        </p:txBody>
      </p:sp>
    </p:spTree>
    <p:extLst>
      <p:ext uri="{BB962C8B-B14F-4D97-AF65-F5344CB8AC3E}">
        <p14:creationId xmlns:p14="http://schemas.microsoft.com/office/powerpoint/2010/main" val="351671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27302">
              <a:srgbClr val="FFFFCC"/>
            </a:gs>
            <a:gs pos="0">
              <a:srgbClr val="FFFF99"/>
            </a:gs>
            <a:gs pos="748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326572"/>
            <a:ext cx="8915399" cy="886408"/>
          </a:xfrm>
        </p:spPr>
        <p:txBody>
          <a:bodyPr>
            <a:normAutofit fontScale="90000"/>
          </a:bodyPr>
          <a:lstStyle/>
          <a:p>
            <a:r>
              <a:rPr lang="en-GB" dirty="0">
                <a:solidFill>
                  <a:srgbClr val="7030A0"/>
                </a:solidFill>
              </a:rPr>
              <a:t>Q&amp;A</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463283" y="1212980"/>
            <a:ext cx="9041330" cy="5514391"/>
          </a:xfrm>
        </p:spPr>
        <p:txBody>
          <a:bodyPr>
            <a:normAutofit fontScale="62500" lnSpcReduction="20000"/>
          </a:bodyPr>
          <a:lstStyle/>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What is a late autism diagnosis?</a:t>
            </a: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late autism diagnosis occurs when an individual is diagnosed with Autism Spectrum Disorder (ASD) in their late teens or adulthood rather than during childhood. Many people with ASD—especially women—go undiagnosed due to masking behaviours or misconceptions about how autism presents in different individuals.</a:t>
            </a:r>
          </a:p>
          <a:p>
            <a:pPr>
              <a:lnSpc>
                <a:spcPct val="120000"/>
              </a:lnSpc>
              <a:spcBef>
                <a:spcPts val="0"/>
              </a:spcBef>
            </a:pP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Why do some people receive an autism diagnosis later in life?</a:t>
            </a:r>
            <a:endParaRPr lang="en-GB" sz="1400" kern="100"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There are many reasons why autism might go undiagnosed until adulthood. Some of the main ones include masking, misdiagnosis, lack of awareness, or a person having milder symptoms.</a:t>
            </a:r>
          </a:p>
          <a:p>
            <a:pPr>
              <a:lnSpc>
                <a:spcPct val="120000"/>
              </a:lnSpc>
              <a:spcBef>
                <a:spcPts val="0"/>
              </a:spcBef>
            </a:pP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What are the signs of autism in adults?</a:t>
            </a: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An autistic adult may have difficulties with social interactions, maintaining relationships, or understanding social cues. They may also have sensory sensitivities, thrive on routines, and struggle with changes. Some may show signs of communication difficulties, high levels of social anxiety, or have intense focus on specific topics.</a:t>
            </a:r>
          </a:p>
          <a:p>
            <a:pPr>
              <a:lnSpc>
                <a:spcPct val="120000"/>
              </a:lnSpc>
              <a:spcBef>
                <a:spcPts val="0"/>
              </a:spcBef>
            </a:pP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What challenges do people with a late autism diagnosis face?</a:t>
            </a: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Before the diagnosis, autistic adults may struggle with feeling different, maintaining relationships, exhaustion due to masking, anxiety, depression, and more. Some may even experience psychosomatic symptoms due to stress, such as headaches, stomach issues, or chronic fatigue.</a:t>
            </a:r>
          </a:p>
          <a:p>
            <a:pPr>
              <a:lnSpc>
                <a:spcPct val="120000"/>
              </a:lnSpc>
              <a:spcBef>
                <a:spcPts val="0"/>
              </a:spcBef>
            </a:pP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How does autism present differently in women compared to men?</a:t>
            </a: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Compared to men with autism, autistic women may be able to blend in better, have stronger emotional intelligence, or engage in more socially acceptable special interests. They may also have stronger internalized struggles, leading to anxiety, depression, or eating disorders. Because of this, many women remain undiagnosed or are misdiagnosed with other conditions like borderline personality disorder, ADHD, and more.</a:t>
            </a:r>
          </a:p>
          <a:p>
            <a:pPr>
              <a:lnSpc>
                <a:spcPct val="120000"/>
              </a:lnSpc>
              <a:spcBef>
                <a:spcPts val="0"/>
              </a:spcBef>
            </a:pP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20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Q: Can a late autism diagnosis improve quality of life?</a:t>
            </a: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Many individuals experience significant relief after being diagnosed. They report understanding past struggles and reduced feelings of guilt or self-doubt. Many get access to tailored therapies, the right coping strategies, and support networks that help them thrive and develop a healthier sense of identity.</a:t>
            </a:r>
            <a:endParaRPr lang="en-GB" sz="14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576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30755">
              <a:srgbClr val="FFFFCC"/>
            </a:gs>
            <a:gs pos="0">
              <a:srgbClr val="FFFF99"/>
            </a:gs>
            <a:gs pos="734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chemeClr val="accent4">
                    <a:lumMod val="50000"/>
                  </a:schemeClr>
                </a:solidFill>
              </a:rPr>
              <a:t>Reframing Exercise</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323322" y="2127381"/>
            <a:ext cx="9507893" cy="3776282"/>
          </a:xfrm>
        </p:spPr>
        <p:txBody>
          <a:bodyPr>
            <a:normAutofit/>
          </a:bodyPr>
          <a:lstStyle/>
          <a:p>
            <a:pPr marL="285750" lvl="0" indent="-285750">
              <a:spcAft>
                <a:spcPts val="450"/>
              </a:spcAft>
              <a:buClr>
                <a:schemeClr val="accent4">
                  <a:lumMod val="50000"/>
                </a:schemeClr>
              </a:buClr>
              <a:buFont typeface="Arial" panose="020B0604020202020204" pitchFamily="34" charset="0"/>
              <a:buChar char="•"/>
            </a:pPr>
            <a:r>
              <a:rPr lang="en-GB" sz="1800" b="1" dirty="0">
                <a:solidFill>
                  <a:schemeClr val="accent3">
                    <a:lumMod val="50000"/>
                  </a:schemeClr>
                </a:solidFill>
                <a:effectLst/>
                <a:latin typeface="Times New Roman" panose="02020603050405020304" pitchFamily="18" charset="0"/>
                <a:ea typeface="Times New Roman" panose="02020603050405020304" pitchFamily="18" charset="0"/>
              </a:rPr>
              <a:t>choose 2–3 memories </a:t>
            </a:r>
            <a:r>
              <a:rPr lang="en-GB" sz="1800" dirty="0">
                <a:solidFill>
                  <a:schemeClr val="accent3">
                    <a:lumMod val="50000"/>
                  </a:schemeClr>
                </a:solidFill>
                <a:effectLst/>
                <a:latin typeface="Times New Roman" panose="02020603050405020304" pitchFamily="18" charset="0"/>
                <a:ea typeface="Times New Roman" panose="02020603050405020304" pitchFamily="18" charset="0"/>
              </a:rPr>
              <a:t>from childhood, school, or early adulthood where they felt "different" or were criticized for a trait</a:t>
            </a:r>
          </a:p>
          <a:p>
            <a:pPr marL="285750" lvl="0" indent="-285750">
              <a:spcAft>
                <a:spcPts val="450"/>
              </a:spcAft>
              <a:buClr>
                <a:schemeClr val="accent4">
                  <a:lumMod val="50000"/>
                </a:schemeClr>
              </a:buClr>
              <a:buFont typeface="Arial" panose="020B0604020202020204" pitchFamily="34" charset="0"/>
              <a:buChar char="•"/>
            </a:pPr>
            <a:r>
              <a:rPr lang="en-GB" sz="1800" b="1" dirty="0">
                <a:solidFill>
                  <a:schemeClr val="accent3">
                    <a:lumMod val="50000"/>
                  </a:schemeClr>
                </a:solidFill>
                <a:effectLst/>
                <a:latin typeface="Times New Roman" panose="02020603050405020304" pitchFamily="18" charset="0"/>
                <a:ea typeface="Times New Roman" panose="02020603050405020304" pitchFamily="18" charset="0"/>
              </a:rPr>
              <a:t>For each memory, you write</a:t>
            </a:r>
            <a:r>
              <a:rPr lang="en-GB" sz="1800" dirty="0">
                <a:solidFill>
                  <a:schemeClr val="accent3">
                    <a:lumMod val="50000"/>
                  </a:schemeClr>
                </a:solidFill>
                <a:effectLst/>
                <a:latin typeface="Times New Roman" panose="02020603050405020304" pitchFamily="18" charset="0"/>
                <a:ea typeface="Times New Roman" panose="02020603050405020304" pitchFamily="18" charset="0"/>
              </a:rPr>
              <a:t>: </a:t>
            </a:r>
          </a:p>
          <a:p>
            <a:pPr marL="800100" lvl="1" indent="-342900" algn="l">
              <a:spcAft>
                <a:spcPts val="450"/>
              </a:spcAft>
              <a:buClr>
                <a:schemeClr val="accent4">
                  <a:lumMod val="50000"/>
                </a:schemeClr>
              </a:buClr>
              <a:buFont typeface="Arial" panose="020B0604020202020204" pitchFamily="34" charset="0"/>
              <a:buChar char="•"/>
            </a:pPr>
            <a:r>
              <a:rPr lang="en-GB" sz="1800" dirty="0">
                <a:solidFill>
                  <a:schemeClr val="accent3">
                    <a:lumMod val="50000"/>
                  </a:schemeClr>
                </a:solidFill>
                <a:effectLst/>
                <a:latin typeface="Times New Roman" panose="02020603050405020304" pitchFamily="18" charset="0"/>
                <a:ea typeface="Times New Roman" panose="02020603050405020304" pitchFamily="18" charset="0"/>
              </a:rPr>
              <a:t>What actually happened, in a sentence or two. </a:t>
            </a:r>
          </a:p>
          <a:p>
            <a:pPr marL="800100" lvl="1" indent="-342900" algn="l">
              <a:spcAft>
                <a:spcPts val="450"/>
              </a:spcAft>
              <a:buClr>
                <a:schemeClr val="accent4">
                  <a:lumMod val="50000"/>
                </a:schemeClr>
              </a:buClr>
              <a:buFont typeface="Arial" panose="020B0604020202020204" pitchFamily="34" charset="0"/>
              <a:buChar char="•"/>
            </a:pPr>
            <a:r>
              <a:rPr lang="en-GB" sz="1800" dirty="0">
                <a:solidFill>
                  <a:schemeClr val="accent3">
                    <a:lumMod val="50000"/>
                  </a:schemeClr>
                </a:solidFill>
                <a:effectLst/>
                <a:latin typeface="Times New Roman" panose="02020603050405020304" pitchFamily="18" charset="0"/>
                <a:ea typeface="Times New Roman" panose="02020603050405020304" pitchFamily="18" charset="0"/>
              </a:rPr>
              <a:t>How it was explained or labelled at the time (e.g., "lazy," "shy," "dramatic," "too sensitive"). </a:t>
            </a:r>
          </a:p>
          <a:p>
            <a:pPr marL="800100" lvl="1" indent="-342900" algn="l">
              <a:spcAft>
                <a:spcPts val="450"/>
              </a:spcAft>
              <a:buClr>
                <a:schemeClr val="accent4">
                  <a:lumMod val="50000"/>
                </a:schemeClr>
              </a:buClr>
              <a:buFont typeface="Arial" panose="020B0604020202020204" pitchFamily="34" charset="0"/>
              <a:buChar char="•"/>
            </a:pPr>
            <a:r>
              <a:rPr lang="en-GB" sz="1800" dirty="0">
                <a:solidFill>
                  <a:schemeClr val="accent3">
                    <a:lumMod val="50000"/>
                  </a:schemeClr>
                </a:solidFill>
                <a:effectLst/>
                <a:latin typeface="Times New Roman" panose="02020603050405020304" pitchFamily="18" charset="0"/>
                <a:ea typeface="Times New Roman" panose="02020603050405020304" pitchFamily="18" charset="0"/>
              </a:rPr>
              <a:t>How you might understand it now, through what you know about autism</a:t>
            </a:r>
            <a:r>
              <a:rPr lang="en-GB" dirty="0">
                <a:solidFill>
                  <a:schemeClr val="accent3">
                    <a:lumMod val="50000"/>
                  </a:schemeClr>
                </a:solidFill>
                <a:effectLst/>
                <a:latin typeface="Times New Roman" panose="02020603050405020304" pitchFamily="18" charset="0"/>
                <a:ea typeface="Times New Roman" panose="02020603050405020304" pitchFamily="18" charset="0"/>
              </a:rPr>
              <a:t>.</a:t>
            </a:r>
          </a:p>
          <a:p>
            <a:pPr marL="342900" indent="-342900">
              <a:spcAft>
                <a:spcPts val="450"/>
              </a:spcAft>
              <a:buClr>
                <a:schemeClr val="accent4">
                  <a:lumMod val="50000"/>
                </a:schemeClr>
              </a:buClr>
              <a:buFont typeface="Arial" panose="020B0604020202020204" pitchFamily="34" charset="0"/>
              <a:buChar char="•"/>
            </a:pPr>
            <a:r>
              <a:rPr lang="en-GB" b="1" dirty="0">
                <a:solidFill>
                  <a:schemeClr val="accent3">
                    <a:lumMod val="50000"/>
                  </a:schemeClr>
                </a:solidFill>
                <a:latin typeface="Times New Roman" panose="02020603050405020304" pitchFamily="18" charset="0"/>
                <a:ea typeface="Times New Roman" panose="02020603050405020304" pitchFamily="18" charset="0"/>
              </a:rPr>
              <a:t>Write a short letter to your younger self. </a:t>
            </a:r>
            <a:r>
              <a:rPr lang="en-GB" dirty="0">
                <a:solidFill>
                  <a:schemeClr val="accent3">
                    <a:lumMod val="50000"/>
                  </a:schemeClr>
                </a:solidFill>
                <a:latin typeface="Times New Roman" panose="02020603050405020304" pitchFamily="18" charset="0"/>
                <a:ea typeface="Times New Roman" panose="02020603050405020304" pitchFamily="18" charset="0"/>
              </a:rPr>
              <a:t>Use the yellow pads and write a letter that you think will help your younger self deal with what is to come. </a:t>
            </a:r>
            <a:endParaRPr lang="en-GB" dirty="0">
              <a:solidFill>
                <a:schemeClr val="accent3">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3530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28644">
              <a:srgbClr val="CEEDBB"/>
            </a:gs>
            <a:gs pos="0">
              <a:srgbClr val="FFFF99"/>
            </a:gs>
            <a:gs pos="727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388637" y="261257"/>
            <a:ext cx="9330612" cy="6475445"/>
          </a:xfrm>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Dear younger me,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You are not broken. You are just trying to live in a world that was not built for your brain.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I know you feel like you are doing it all wrong. You feel too loud, too quiet, or too sensitive. You spend every day copying the people around you just to fit in. That is called masking, and it is exhausting.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Please stop forcing yourself to be normal. Your quirks and your deep interests are not flaws. They are who you are. Here is what I want you to know:</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accent4">
                    <a:lumMod val="50000"/>
                  </a:schemeClr>
                </a:solidFill>
                <a:effectLst/>
                <a:latin typeface="Google Sans"/>
              </a:rPr>
              <a:t>You are autistic.</a:t>
            </a:r>
            <a:r>
              <a:rPr kumimoji="0" lang="en-US" altLang="en-US" sz="1800" b="0" i="0" u="none" strike="noStrike" cap="none" normalizeH="0" baseline="0" dirty="0">
                <a:ln>
                  <a:noFill/>
                </a:ln>
                <a:solidFill>
                  <a:schemeClr val="accent4">
                    <a:lumMod val="50000"/>
                  </a:schemeClr>
                </a:solidFill>
                <a:effectLst/>
                <a:latin typeface="Google Sans"/>
              </a:rPr>
              <a:t> Your brain processes sights, sounds, and feelings differently than most. That makes everyday life harder, but it also gives you a unique view of the world.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accent4">
                  <a:lumMod val="50000"/>
                </a:schemeClr>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accent4">
                    <a:lumMod val="50000"/>
                  </a:schemeClr>
                </a:solidFill>
                <a:effectLst/>
                <a:latin typeface="Google Sans"/>
              </a:rPr>
              <a:t>It is okay to rest.</a:t>
            </a:r>
            <a:r>
              <a:rPr kumimoji="0" lang="en-US" altLang="en-US" sz="1800" b="0" i="0" u="none" strike="noStrike" cap="none" normalizeH="0" baseline="0" dirty="0">
                <a:ln>
                  <a:noFill/>
                </a:ln>
                <a:solidFill>
                  <a:schemeClr val="accent4">
                    <a:lumMod val="50000"/>
                  </a:schemeClr>
                </a:solidFill>
                <a:effectLst/>
                <a:latin typeface="Google Sans"/>
              </a:rPr>
              <a:t> When the noise and lights get to be too much, you are allowed to step away. You do not have to push through the pain to prove your worth.</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accent4">
                  <a:lumMod val="50000"/>
                </a:schemeClr>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accent4">
                    <a:lumMod val="50000"/>
                  </a:schemeClr>
                </a:solidFill>
                <a:effectLst/>
                <a:latin typeface="Google Sans"/>
              </a:rPr>
              <a:t>Find your people.</a:t>
            </a:r>
            <a:r>
              <a:rPr kumimoji="0" lang="en-US" altLang="en-US" sz="1800" b="0" i="0" u="none" strike="noStrike" cap="none" normalizeH="0" baseline="0" dirty="0">
                <a:ln>
                  <a:noFill/>
                </a:ln>
                <a:solidFill>
                  <a:schemeClr val="accent4">
                    <a:lumMod val="50000"/>
                  </a:schemeClr>
                </a:solidFill>
                <a:effectLst/>
                <a:latin typeface="Google Sans"/>
              </a:rPr>
              <a:t> One day, you will meet others who speak your language and share your passions. They will not ask you to change.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accent4">
                  <a:lumMod val="50000"/>
                </a:schemeClr>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accent4">
                    <a:lumMod val="50000"/>
                  </a:schemeClr>
                </a:solidFill>
                <a:effectLst/>
                <a:latin typeface="Google Sans"/>
              </a:rPr>
              <a:t>Be kind to yourself.</a:t>
            </a:r>
            <a:r>
              <a:rPr kumimoji="0" lang="en-US" altLang="en-US" sz="1800" b="0" i="0" u="none" strike="noStrike" cap="none" normalizeH="0" baseline="0" dirty="0">
                <a:ln>
                  <a:noFill/>
                </a:ln>
                <a:solidFill>
                  <a:schemeClr val="accent4">
                    <a:lumMod val="50000"/>
                  </a:schemeClr>
                </a:solidFill>
                <a:effectLst/>
                <a:latin typeface="Google Sans"/>
              </a:rPr>
              <a:t> Give yourself the same patience and love that you give to others.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accent4">
                  <a:lumMod val="50000"/>
                </a:schemeClr>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You are going to survive the hard days. More than that, you are going to find a life where you feel safe, understood, and genuinely happy to be yourself.</a:t>
            </a: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accent4">
                  <a:lumMod val="50000"/>
                </a:schemeClr>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With so much love,</a:t>
            </a:r>
            <a:endParaRPr kumimoji="0" lang="en-US" altLang="en-US" sz="1050" b="0" i="0" u="none" strike="noStrike" cap="none" normalizeH="0" baseline="0" dirty="0">
              <a:ln>
                <a:noFill/>
              </a:ln>
              <a:solidFill>
                <a:schemeClr val="accent4">
                  <a:lumMod val="50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accent4">
                    <a:lumMod val="50000"/>
                  </a:schemeClr>
                </a:solidFill>
                <a:effectLst/>
                <a:latin typeface="Google Sans"/>
              </a:rPr>
              <a:t>Your older self</a:t>
            </a:r>
            <a:endParaRPr lang="en-GB" sz="1800" dirty="0">
              <a:solidFill>
                <a:schemeClr val="accent4">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818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gs>
            <a:gs pos="26000">
              <a:schemeClr val="bg1"/>
            </a:gs>
            <a:gs pos="800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A0561147-FC3E-6000-87D7-654A2830BE59}"/>
              </a:ext>
            </a:extLst>
          </p:cNvPr>
          <p:cNvSpPr>
            <a:spLocks noGrp="1"/>
          </p:cNvSpPr>
          <p:nvPr>
            <p:ph type="subTitle" idx="1"/>
          </p:nvPr>
        </p:nvSpPr>
        <p:spPr/>
        <p:txBody>
          <a:bodyPr/>
          <a:lstStyle/>
          <a:p>
            <a:endParaRPr lang="en-GB" dirty="0"/>
          </a:p>
        </p:txBody>
      </p:sp>
      <p:pic>
        <p:nvPicPr>
          <p:cNvPr id="7" name="Picture 6">
            <a:extLst>
              <a:ext uri="{FF2B5EF4-FFF2-40B4-BE49-F238E27FC236}">
                <a16:creationId xmlns:a16="http://schemas.microsoft.com/office/drawing/2014/main" id="{D51876D2-02A3-EF48-F682-3FE2C1438FA8}"/>
              </a:ext>
            </a:extLst>
          </p:cNvPr>
          <p:cNvPicPr>
            <a:picLocks noChangeAspect="1"/>
          </p:cNvPicPr>
          <p:nvPr/>
        </p:nvPicPr>
        <p:blipFill>
          <a:blip r:embed="rId2"/>
          <a:stretch>
            <a:fillRect/>
          </a:stretch>
        </p:blipFill>
        <p:spPr>
          <a:xfrm>
            <a:off x="2491858" y="0"/>
            <a:ext cx="9700142" cy="6858000"/>
          </a:xfrm>
          <a:prstGeom prst="rect">
            <a:avLst/>
          </a:prstGeom>
        </p:spPr>
      </p:pic>
    </p:spTree>
    <p:extLst>
      <p:ext uri="{BB962C8B-B14F-4D97-AF65-F5344CB8AC3E}">
        <p14:creationId xmlns:p14="http://schemas.microsoft.com/office/powerpoint/2010/main" val="697178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31000">
              <a:srgbClr val="FFFFCC"/>
            </a:gs>
            <a:gs pos="0">
              <a:srgbClr val="FFFF99"/>
            </a:gs>
            <a:gs pos="713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chemeClr val="accent4">
                    <a:lumMod val="50000"/>
                  </a:schemeClr>
                </a:solidFill>
              </a:rPr>
              <a:t>Late Diagnosed strengths</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0"/>
            <a:ext cx="8915399" cy="4581329"/>
          </a:xfrm>
        </p:spPr>
        <p:txBody>
          <a:bodyPr>
            <a:normAutofit fontScale="70000" lnSpcReduction="20000"/>
          </a:bodyPr>
          <a:lstStyle/>
          <a:p>
            <a:pPr marL="285750" indent="-285750">
              <a:lnSpc>
                <a:spcPct val="107000"/>
              </a:lnSpc>
              <a:spcAft>
                <a:spcPts val="800"/>
              </a:spcAft>
              <a:buClr>
                <a:schemeClr val="accent4">
                  <a:lumMod val="50000"/>
                </a:schemeClr>
              </a:buClr>
              <a:buFont typeface="Arial" panose="020B0604020202020204" pitchFamily="34" charset="0"/>
              <a:buChar char="•"/>
            </a:pP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 late autism diagnosis reveals unique cognitive, creative, and interpersonal strengths that have often been honed through years of navigating the world without a roadmap. </a:t>
            </a:r>
          </a:p>
          <a:p>
            <a:pPr marL="285750" indent="-28575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Cognitive &amp; Problem-Solving Strengths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Hyperfocus and Deep Expertise:</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The ability to immerse oneself completely in specialized subjects, leading to expert-level knowledge and high productivity during flow states.</a:t>
            </a: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Pattern Recognition:</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 natural talent for spotting trends, system flaws, or hidden structures in chaotic environments that others often miss.</a:t>
            </a: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Attention to Detail:</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Exceptional observational skills that ensure high precision and accuracy in professional and technical tasks.</a:t>
            </a: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Unconventional Thinking:</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Lateral, non-linear problem-solving perspectives that break through impasses with ingenious, out-of-the-box solutions.</a:t>
            </a:r>
          </a:p>
          <a:p>
            <a:pPr marL="285750" indent="-28575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Character &amp; Interpersonal Strengths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Radical Honesty &amp; Integrity:</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 deep-rooted moral compass and a strong, uncompromising sense of justice and fairness.</a:t>
            </a: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Authenticity &amp; Loyalty:</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Fiercely dependable relationships with a refreshing disinterest in office politics or superficial gossip.</a:t>
            </a:r>
          </a:p>
          <a:p>
            <a:pPr marL="342900" lvl="0" indent="-342900">
              <a:lnSpc>
                <a:spcPct val="107000"/>
              </a:lnSpc>
              <a:spcBef>
                <a:spcPts val="600"/>
              </a:spcBef>
              <a:spcAft>
                <a:spcPts val="600"/>
              </a:spcAft>
              <a:buClr>
                <a:schemeClr val="accent4">
                  <a:lumMod val="50000"/>
                </a:schemeClr>
              </a:buClr>
              <a:buFont typeface="Arial" panose="020B0604020202020204" pitchFamily="34" charset="0"/>
              <a:buChar char="•"/>
            </a:pPr>
            <a:r>
              <a:rPr lang="en-GB" sz="1800" b="1"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Reframing &amp; Self-Awareness:</a:t>
            </a:r>
            <a:r>
              <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Late-diagnosed adults often develop profound resilience, deep self-reflection, and the capacity to view their past with newfound self-compassion</a:t>
            </a:r>
            <a:endParaRPr lang="en-GB" sz="1800" i="1" dirty="0">
              <a:solidFill>
                <a:schemeClr val="accent4">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068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27950">
              <a:srgbClr val="FFFFCC"/>
            </a:gs>
            <a:gs pos="71300">
              <a:schemeClr val="accent2">
                <a:lumMod val="60000"/>
                <a:lumOff val="40000"/>
              </a:schemeClr>
            </a:gs>
            <a:gs pos="0">
              <a:srgbClr val="FFFF99"/>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Disbelief of diagnosis</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341985" y="2062065"/>
            <a:ext cx="9489232" cy="4450702"/>
          </a:xfrm>
        </p:spPr>
        <p:txBody>
          <a:bodyPr>
            <a:normAutofit fontScale="62500" lnSpcReduction="20000"/>
          </a:bodyPr>
          <a:lstStyle/>
          <a:p>
            <a:pPr marL="285750" indent="-285750">
              <a:lnSpc>
                <a:spcPct val="120000"/>
              </a:lnSpc>
              <a:spcBef>
                <a:spcPts val="0"/>
              </a:spcBef>
              <a:spcAft>
                <a:spcPts val="600"/>
              </a:spcAft>
              <a:buClr>
                <a:schemeClr val="accent4">
                  <a:lumMod val="50000"/>
                </a:schemeClr>
              </a:buClr>
              <a:buFont typeface="Arial" panose="020B0604020202020204" pitchFamily="34" charset="0"/>
              <a:buChar char="•"/>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Why Families or Friends Disbelieve a Late Diagnosis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Outdated Stereotypes:</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Many people only picture severe, highly visible childhood presentations of autism, failing to understand internal struggles, high-masking traits, or different presentations in adults.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Defensiveness and Guilt:</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Parents may view your diagnosis as an indirect criticism of their parenting, leading them to deny it rather than face the reality and guilt that you struggled unsupported.</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Implicit Genetic Mirroring:</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Autism is strongly genetic. Family members may deny your traits because they see the exact same behaviours in themselves and assume "that's just how everyone is" or how your family operates.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Dismissal of Internal Experience:</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Because you managed to survive, work, or school without an early label, they may treat your current accommodation needs as dramatic or unnecessary.</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Bef>
                <a:spcPts val="0"/>
              </a:spcBef>
              <a:buClr>
                <a:schemeClr val="accent4">
                  <a:lumMod val="50000"/>
                </a:schemeClr>
              </a:buClr>
              <a:buFont typeface="Arial" panose="020B0604020202020204" pitchFamily="34" charset="0"/>
              <a:buChar char="•"/>
            </a:pP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20000"/>
              </a:lnSpc>
              <a:spcBef>
                <a:spcPts val="0"/>
              </a:spcBef>
              <a:spcAft>
                <a:spcPts val="600"/>
              </a:spcAft>
              <a:buClr>
                <a:schemeClr val="accent4">
                  <a:lumMod val="50000"/>
                </a:schemeClr>
              </a:buClr>
              <a:buFont typeface="Arial" panose="020B0604020202020204" pitchFamily="34" charset="0"/>
              <a:buChar char="•"/>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Practical Ways to Handle Disbelief</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Stop Trying to Convince Them:</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You do not need your friends or family's permission or validation to be autistic. Acceptance from yourself and your community matters more than changing a closed-minded view.</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Set Firm Boundaries:</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Tell them plainly: </a:t>
            </a:r>
            <a:r>
              <a:rPr lang="en-GB" sz="1800" i="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"This diagnosis is professional, accurate, and final. I am not open to debating it."</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If they continue to mock or dismiss you, limit the personal information you share with them.</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Shift to Behaviour Over Labels:</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Instead of arguing about the word "autism," focus on concrete needs. Say </a:t>
            </a:r>
            <a:r>
              <a:rPr lang="en-GB" sz="1800" i="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"I need a quiet room for twenty minutes"</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or </a:t>
            </a:r>
            <a:r>
              <a:rPr lang="en-GB" sz="1800" i="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"I cannot handle loud environments"</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rather than explaining the neurological mechanics behind it.</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20000"/>
              </a:lnSpc>
              <a:spcBef>
                <a:spcPts val="0"/>
              </a:spcBef>
              <a:spcAft>
                <a:spcPts val="600"/>
              </a:spcAft>
              <a:buClr>
                <a:schemeClr val="accent4">
                  <a:lumMod val="50000"/>
                </a:schemeClr>
              </a:buClr>
              <a:buSzPts val="1000"/>
              <a:buFont typeface="Arial" panose="020B0604020202020204" pitchFamily="34" charset="0"/>
              <a:buChar char="•"/>
              <a:tabLst>
                <a:tab pos="457200" algn="l"/>
              </a:tabLst>
            </a:pPr>
            <a:r>
              <a:rPr lang="en-GB" sz="1800" b="1"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Seek External Validation:</a:t>
            </a:r>
            <a:r>
              <a:rPr lang="en-GB" sz="1800" kern="0" dirty="0">
                <a:solidFill>
                  <a:schemeClr val="accent4">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Lean on peer-support spaces, online neurodivergent communities, or a therapist who specializes in neurodiversity to process the grief of being misunderstood by your relatives.</a:t>
            </a:r>
            <a:endParaRPr lang="en-GB" sz="1800" kern="1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288000" indent="-288000">
              <a:spcBef>
                <a:spcPts val="0"/>
              </a:spcBef>
              <a:spcAft>
                <a:spcPts val="1200"/>
              </a:spcAft>
              <a:buFont typeface="Wingdings" panose="05000000000000000000" pitchFamily="2" charset="2"/>
              <a:buChar char="§"/>
            </a:pPr>
            <a:endParaRPr lang="en-GB" sz="1800" i="1" dirty="0">
              <a:solidFill>
                <a:srgbClr val="4A4238"/>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675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75500">
              <a:schemeClr val="accent2">
                <a:lumMod val="60000"/>
                <a:lumOff val="40000"/>
              </a:schemeClr>
            </a:gs>
            <a:gs pos="30000">
              <a:srgbClr val="FFFFCC"/>
            </a:gs>
            <a:gs pos="0">
              <a:srgbClr val="FFFF99"/>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Crisis Support</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normAutofit/>
          </a:bodyPr>
          <a:lstStyle/>
          <a:p>
            <a:pPr marL="285750" lvl="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Jersey Mental Health Crisis Line</a:t>
            </a:r>
            <a:r>
              <a:rPr lang="en-US" dirty="0">
                <a:solidFill>
                  <a:schemeClr val="accent4">
                    <a:lumMod val="50000"/>
                  </a:schemeClr>
                </a:solidFill>
              </a:rPr>
              <a:t>: Call </a:t>
            </a:r>
            <a:r>
              <a:rPr lang="en-US" b="1" u="none" strike="noStrike" dirty="0">
                <a:solidFill>
                  <a:schemeClr val="accent4">
                    <a:lumMod val="50000"/>
                  </a:schemeClr>
                </a:solidFill>
                <a:effectLst/>
                <a:latin typeface="Google Sans"/>
              </a:rPr>
              <a:t>01534 445290</a:t>
            </a:r>
          </a:p>
          <a:p>
            <a:pPr marL="285750" lvl="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Out-of-Hours GP Service</a:t>
            </a:r>
            <a:r>
              <a:rPr lang="en-US" dirty="0">
                <a:solidFill>
                  <a:schemeClr val="accent4">
                    <a:lumMod val="50000"/>
                  </a:schemeClr>
                </a:solidFill>
              </a:rPr>
              <a:t>: Call </a:t>
            </a:r>
            <a:r>
              <a:rPr lang="en-US" b="1" u="none" strike="noStrike" dirty="0">
                <a:solidFill>
                  <a:schemeClr val="accent4">
                    <a:lumMod val="50000"/>
                  </a:schemeClr>
                </a:solidFill>
                <a:effectLst/>
                <a:latin typeface="Google Sans"/>
              </a:rPr>
              <a:t>01534 444545</a:t>
            </a:r>
            <a:endParaRPr lang="en-US" b="1" dirty="0">
              <a:solidFill>
                <a:schemeClr val="accent4">
                  <a:lumMod val="50000"/>
                </a:schemeClr>
              </a:solidFill>
              <a:latin typeface="Google Sans"/>
            </a:endParaRPr>
          </a:p>
          <a:p>
            <a:pPr marL="28575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Samaritans of Jersey </a:t>
            </a:r>
            <a:r>
              <a:rPr lang="en-US" b="0" u="none" strike="noStrike" dirty="0">
                <a:solidFill>
                  <a:schemeClr val="accent4">
                    <a:lumMod val="50000"/>
                  </a:schemeClr>
                </a:solidFill>
                <a:effectLst/>
                <a:latin typeface="Google Sans"/>
              </a:rPr>
              <a:t>Call </a:t>
            </a:r>
            <a:r>
              <a:rPr lang="en-US" b="1" u="none" strike="noStrike" dirty="0">
                <a:solidFill>
                  <a:schemeClr val="accent4">
                    <a:lumMod val="50000"/>
                  </a:schemeClr>
                </a:solidFill>
                <a:effectLst/>
                <a:latin typeface="Google Sans"/>
              </a:rPr>
              <a:t>116 123</a:t>
            </a:r>
            <a:r>
              <a:rPr lang="en-US" b="0" u="none" strike="noStrike" dirty="0">
                <a:solidFill>
                  <a:schemeClr val="accent4">
                    <a:lumMod val="50000"/>
                  </a:schemeClr>
                </a:solidFill>
                <a:effectLst/>
                <a:latin typeface="Google Sans"/>
              </a:rPr>
              <a:t> </a:t>
            </a:r>
          </a:p>
          <a:p>
            <a:pPr marL="285750" indent="-285750">
              <a:spcBef>
                <a:spcPts val="1200"/>
              </a:spcBef>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Listening Lounge </a:t>
            </a:r>
            <a:r>
              <a:rPr lang="en-US" b="0" u="none" strike="noStrike" dirty="0">
                <a:solidFill>
                  <a:schemeClr val="accent4">
                    <a:lumMod val="50000"/>
                  </a:schemeClr>
                </a:solidFill>
                <a:effectLst/>
                <a:latin typeface="Google Sans"/>
              </a:rPr>
              <a:t>Call </a:t>
            </a:r>
            <a:r>
              <a:rPr lang="en-US" b="1" u="none" strike="noStrike" dirty="0">
                <a:solidFill>
                  <a:schemeClr val="accent4">
                    <a:lumMod val="50000"/>
                  </a:schemeClr>
                </a:solidFill>
                <a:effectLst/>
                <a:latin typeface="Google Sans"/>
              </a:rPr>
              <a:t>01534 866793</a:t>
            </a:r>
          </a:p>
          <a:p>
            <a:pPr marL="285750" indent="-285750">
              <a:spcBef>
                <a:spcPts val="1200"/>
              </a:spcBef>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Mind Jersey </a:t>
            </a:r>
            <a:r>
              <a:rPr lang="en-US" b="0" u="none" strike="noStrike" dirty="0">
                <a:solidFill>
                  <a:schemeClr val="accent4">
                    <a:lumMod val="50000"/>
                  </a:schemeClr>
                </a:solidFill>
                <a:effectLst/>
                <a:latin typeface="Google Sans"/>
              </a:rPr>
              <a:t>Call </a:t>
            </a:r>
            <a:r>
              <a:rPr lang="en-GB" b="1" u="none" strike="noStrike" dirty="0">
                <a:solidFill>
                  <a:schemeClr val="accent4">
                    <a:lumMod val="50000"/>
                  </a:schemeClr>
                </a:solidFill>
                <a:effectLst/>
                <a:latin typeface="Google Sans"/>
              </a:rPr>
              <a:t>0800 7359404</a:t>
            </a:r>
            <a:r>
              <a:rPr lang="en-GB" dirty="0">
                <a:solidFill>
                  <a:schemeClr val="accent4">
                    <a:lumMod val="50000"/>
                  </a:schemeClr>
                </a:solidFill>
              </a:rPr>
              <a:t> </a:t>
            </a:r>
          </a:p>
          <a:p>
            <a:pPr marL="285750" indent="-285750">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If </a:t>
            </a:r>
            <a:r>
              <a:rPr lang="en-US" b="1" dirty="0">
                <a:solidFill>
                  <a:schemeClr val="accent4">
                    <a:lumMod val="50000"/>
                  </a:schemeClr>
                </a:solidFill>
                <a:latin typeface="Google Sans"/>
              </a:rPr>
              <a:t>you or someone you know is in immediate danger or needs urgent medical attention</a:t>
            </a:r>
            <a:r>
              <a:rPr lang="en-US" u="none" strike="noStrike" dirty="0">
                <a:solidFill>
                  <a:schemeClr val="accent4">
                    <a:lumMod val="50000"/>
                  </a:schemeClr>
                </a:solidFill>
                <a:effectLst/>
                <a:latin typeface="Google Sans"/>
              </a:rPr>
              <a:t>, </a:t>
            </a:r>
            <a:r>
              <a:rPr lang="en-US" b="0" u="none" strike="noStrike" dirty="0">
                <a:solidFill>
                  <a:schemeClr val="accent4">
                    <a:lumMod val="50000"/>
                  </a:schemeClr>
                </a:solidFill>
                <a:effectLst/>
                <a:latin typeface="Google Sans"/>
              </a:rPr>
              <a:t>Call</a:t>
            </a:r>
            <a:r>
              <a:rPr lang="en-US" dirty="0">
                <a:solidFill>
                  <a:schemeClr val="accent4">
                    <a:lumMod val="50000"/>
                  </a:schemeClr>
                </a:solidFill>
              </a:rPr>
              <a:t> </a:t>
            </a:r>
            <a:r>
              <a:rPr lang="en-US" b="1" dirty="0">
                <a:solidFill>
                  <a:schemeClr val="accent4">
                    <a:lumMod val="50000"/>
                  </a:schemeClr>
                </a:solidFill>
                <a:latin typeface="Google Sans"/>
              </a:rPr>
              <a:t>999</a:t>
            </a:r>
            <a:r>
              <a:rPr lang="en-US" b="0" u="none" strike="noStrike" dirty="0">
                <a:solidFill>
                  <a:schemeClr val="accent4">
                    <a:lumMod val="50000"/>
                  </a:schemeClr>
                </a:solidFill>
                <a:effectLst/>
                <a:latin typeface="Google Sans"/>
              </a:rPr>
              <a:t> </a:t>
            </a:r>
            <a:r>
              <a:rPr lang="en-US" b="1" dirty="0">
                <a:solidFill>
                  <a:schemeClr val="accent4">
                    <a:lumMod val="50000"/>
                  </a:schemeClr>
                </a:solidFill>
                <a:latin typeface="Google Sans"/>
              </a:rPr>
              <a:t>or go straight to the Emergency Department at Jersey General Hospital.</a:t>
            </a:r>
            <a:endParaRPr lang="en-GB" b="1" dirty="0">
              <a:solidFill>
                <a:schemeClr val="accent4">
                  <a:lumMod val="50000"/>
                </a:schemeClr>
              </a:solidFill>
              <a:latin typeface="Google Sans"/>
            </a:endParaRPr>
          </a:p>
          <a:p>
            <a:pPr marL="285750" indent="-285750">
              <a:spcBef>
                <a:spcPts val="1200"/>
              </a:spcBef>
              <a:buFont typeface="Arial" panose="020B0604020202020204" pitchFamily="34" charset="0"/>
              <a:buChar char="•"/>
            </a:pPr>
            <a:endParaRPr lang="en-GB" b="1" i="0" dirty="0">
              <a:solidFill>
                <a:srgbClr val="0A0A0A"/>
              </a:solidFill>
              <a:effectLst/>
              <a:latin typeface="Google Sans"/>
            </a:endParaRPr>
          </a:p>
          <a:p>
            <a:pPr marL="285750" indent="-285750">
              <a:spcBef>
                <a:spcPts val="1200"/>
              </a:spcBef>
              <a:buFont typeface="Arial" panose="020B0604020202020204" pitchFamily="34" charset="0"/>
              <a:buChar char="•"/>
            </a:pPr>
            <a:endParaRPr lang="en-US" b="0" u="none" strike="noStrike" dirty="0">
              <a:effectLst/>
              <a:latin typeface="Google Sans"/>
            </a:endParaRPr>
          </a:p>
          <a:p>
            <a:pPr marL="285750" lvl="0" indent="-285750">
              <a:spcAft>
                <a:spcPts val="450"/>
              </a:spcAft>
              <a:buFont typeface="Arial" panose="020B0604020202020204" pitchFamily="34" charset="0"/>
              <a:buChar char="•"/>
            </a:pPr>
            <a:endParaRPr lang="en-GB" sz="1800" i="1" dirty="0">
              <a:solidFill>
                <a:srgbClr val="4A4238"/>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775892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0</TotalTime>
  <Words>1719</Words>
  <Application>Microsoft Office PowerPoint</Application>
  <PresentationFormat>Widescreen</PresentationFormat>
  <Paragraphs>95</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Century Gothic</vt:lpstr>
      <vt:lpstr>Google Sans</vt:lpstr>
      <vt:lpstr>Times New Roman</vt:lpstr>
      <vt:lpstr>Wingdings</vt:lpstr>
      <vt:lpstr>Wingdings 3</vt:lpstr>
      <vt:lpstr>Wisp</vt:lpstr>
      <vt:lpstr>Finding Your Footing</vt:lpstr>
      <vt:lpstr>Who we are.</vt:lpstr>
      <vt:lpstr>Ground Rules</vt:lpstr>
      <vt:lpstr>Relief &amp; Grief </vt:lpstr>
      <vt:lpstr>Q&amp;A</vt:lpstr>
      <vt:lpstr>Reframing Exercise</vt:lpstr>
      <vt:lpstr>PowerPoint Presentation</vt:lpstr>
      <vt:lpstr>PowerPoint Presentation</vt:lpstr>
      <vt:lpstr>Late Diagnosed strengths</vt:lpstr>
      <vt:lpstr>Disbelief of diagnosis</vt:lpstr>
      <vt:lpstr>Crisis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Other Machine</dc:creator>
  <cp:lastModifiedBy>Other Machine</cp:lastModifiedBy>
  <cp:revision>5</cp:revision>
  <dcterms:created xsi:type="dcterms:W3CDTF">2026-09-25T10:41:26Z</dcterms:created>
  <dcterms:modified xsi:type="dcterms:W3CDTF">2026-10-08T15:52:36Z</dcterms:modified>
</cp:coreProperties>
</file>