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6" r:id="rId5"/>
    <p:sldId id="269" r:id="rId6"/>
    <p:sldId id="267" r:id="rId7"/>
    <p:sldId id="268" r:id="rId8"/>
    <p:sldId id="270" r:id="rId9"/>
    <p:sldId id="271" r:id="rId10"/>
    <p:sldId id="272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8696">
              <a:srgbClr val="FFFFCC"/>
            </a:gs>
            <a:gs pos="0">
              <a:srgbClr val="FFFF99"/>
            </a:gs>
            <a:gs pos="68000">
              <a:schemeClr val="accent2">
                <a:lumMod val="60000"/>
                <a:lumOff val="40000"/>
              </a:schemeClr>
            </a:gs>
            <a:gs pos="98601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E04F-30A5-FF15-8B8C-EAD6D15235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Finding Your Footing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13DF1-A3FB-A83D-D58F-296F95FFE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4777380"/>
            <a:ext cx="7383462" cy="451846"/>
          </a:xfrm>
        </p:spPr>
        <p:txBody>
          <a:bodyPr/>
          <a:lstStyle/>
          <a:p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A 6 week guide for late diagnosed autistic adults. Masking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BCE2A4-5D06-5BAB-04F2-744AC0CF1A7F}"/>
              </a:ext>
            </a:extLst>
          </p:cNvPr>
          <p:cNvSpPr txBox="1"/>
          <p:nvPr/>
        </p:nvSpPr>
        <p:spPr>
          <a:xfrm>
            <a:off x="876300" y="4324350"/>
            <a:ext cx="647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FF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356672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7000">
              <a:srgbClr val="FFFFCC"/>
            </a:gs>
            <a:gs pos="0">
              <a:srgbClr val="FFFF99"/>
            </a:gs>
            <a:gs pos="65700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E04F-30A5-FF15-8B8C-EAD6D1523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858416"/>
            <a:ext cx="8915399" cy="1026475"/>
          </a:xfrm>
        </p:spPr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Who we are.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13DF1-A3FB-A83D-D58F-296F95FFE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2127381"/>
            <a:ext cx="8915399" cy="377628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Adrian Walsh – Late Diagnosed autistic. </a:t>
            </a:r>
          </a:p>
          <a:p>
            <a:pPr>
              <a:spcBef>
                <a:spcPts val="0"/>
              </a:spcBef>
            </a:pPr>
            <a:br>
              <a:rPr lang="en-GB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Luis Ordaz - Chartered Clinical Psychologist.</a:t>
            </a:r>
          </a:p>
          <a:p>
            <a:pPr>
              <a:spcBef>
                <a:spcPts val="0"/>
              </a:spcBef>
            </a:pP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Joshua Brien - Recovery Hub Coordinator</a:t>
            </a:r>
          </a:p>
          <a:p>
            <a:pPr>
              <a:spcBef>
                <a:spcPts val="0"/>
              </a:spcBef>
            </a:pPr>
            <a:endParaRPr lang="en-GB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2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7990">
              <a:srgbClr val="FFFFCC"/>
            </a:gs>
            <a:gs pos="0">
              <a:srgbClr val="FFFF99"/>
            </a:gs>
            <a:gs pos="72700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E04F-30A5-FF15-8B8C-EAD6D1523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858416"/>
            <a:ext cx="8915399" cy="1026475"/>
          </a:xfrm>
        </p:spPr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Ground Rules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13DF1-A3FB-A83D-D58F-296F95FFE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2127381"/>
            <a:ext cx="8915399" cy="3776282"/>
          </a:xfrm>
        </p:spPr>
        <p:txBody>
          <a:bodyPr/>
          <a:lstStyle/>
          <a:p>
            <a:pPr marL="288000" indent="-288000">
              <a:spcBef>
                <a:spcPts val="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What's said in this room stays in this room </a:t>
            </a:r>
            <a:r>
              <a:rPr lang="en-GB" sz="1800" i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please don't share anyone else's story outside this group, even anonymized.</a:t>
            </a: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This is therapeutic but not therapy </a:t>
            </a:r>
            <a:r>
              <a:rPr lang="en-GB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GB" sz="1800" i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think of it as a structured space to process and build some practical tools together. </a:t>
            </a: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You're free to step away at any point</a:t>
            </a:r>
            <a:r>
              <a:rPr lang="en-GB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GB" sz="1800" i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without needing to explain why</a:t>
            </a: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Passing is always fine</a:t>
            </a:r>
            <a:r>
              <a:rPr lang="en-GB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you're never required to speak more than you want to </a:t>
            </a:r>
            <a:endParaRPr lang="en-GB" sz="1800" i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Disagreement is fine; put-downs aren’t </a:t>
            </a:r>
            <a:r>
              <a:rPr lang="en-GB" sz="1800" i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It is completely okay when people see things differently, but personal attacks and insults have no place in a healthy conversation</a:t>
            </a:r>
            <a:endParaRPr lang="en-GB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i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 aim to start and finish on time. </a:t>
            </a:r>
            <a:r>
              <a:rPr lang="en-GB" sz="1800" i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18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99"/>
            </a:gs>
            <a:gs pos="30085">
              <a:srgbClr val="FFFFCC"/>
            </a:gs>
            <a:gs pos="74100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848FC-A610-CC83-99BB-73FDA1681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The 3 Core Types of Masking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E4E33-B41A-35D8-007D-FE11B0F0A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4">
                  <a:lumMod val="50000"/>
                </a:schemeClr>
              </a:buClr>
            </a:pP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Compensation (Active Strategies / Social Coping)</a:t>
            </a:r>
          </a:p>
          <a:p>
            <a:pPr>
              <a:buClr>
                <a:schemeClr val="accent4">
                  <a:lumMod val="50000"/>
                </a:schemeClr>
              </a:buClr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Masking / Suppression (Hiding Autistic Traits)</a:t>
            </a: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Clr>
                <a:schemeClr val="accent4">
                  <a:lumMod val="50000"/>
                </a:schemeClr>
              </a:buClr>
            </a:pPr>
            <a:r>
              <a:rPr lang="it-IT" dirty="0">
                <a:solidFill>
                  <a:schemeClr val="accent4">
                    <a:lumMod val="50000"/>
                  </a:schemeClr>
                </a:solidFill>
              </a:rPr>
              <a:t>Assimilation (Performing a Non-Autistic Persona)</a:t>
            </a: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83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99"/>
            </a:gs>
            <a:gs pos="30085">
              <a:srgbClr val="FFFFCC"/>
            </a:gs>
            <a:gs pos="74100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848FC-A610-CC83-99BB-73FDA1681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The 3 Core Types of Masking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E4E33-B41A-35D8-007D-FE11B0F0A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2133599"/>
            <a:ext cx="9288463" cy="4100291"/>
          </a:xfrm>
        </p:spPr>
        <p:txBody>
          <a:bodyPr>
            <a:normAutofit/>
          </a:bodyPr>
          <a:lstStyle/>
          <a:p>
            <a:pPr>
              <a:buClr>
                <a:schemeClr val="accent4">
                  <a:lumMod val="50000"/>
                </a:schemeClr>
              </a:buClr>
            </a:pP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Compensation (Active Strategies / Social Coping)</a:t>
            </a:r>
          </a:p>
          <a:p>
            <a:pPr lvl="1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i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What it is: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 Using learned, conscious, or rehearsed strategies to actively navigate social environments where natural instincts do not apply.</a:t>
            </a:r>
          </a:p>
          <a:p>
            <a:pPr lvl="1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i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Examples:</a:t>
            </a:r>
            <a:endParaRPr lang="en-US" b="0" u="none" strike="noStrike" dirty="0">
              <a:solidFill>
                <a:schemeClr val="accent4">
                  <a:lumMod val="50000"/>
                </a:schemeClr>
              </a:solidFill>
              <a:effectLst/>
              <a:latin typeface="Google Sans"/>
            </a:endParaRPr>
          </a:p>
          <a:p>
            <a:pPr lvl="2" indent="-285750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Memorizing and practicing social scripts or conversation templates in advance.</a:t>
            </a:r>
          </a:p>
          <a:p>
            <a:pPr lvl="2" indent="-285750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Forcing eye contact or intentionally mimicking someone else's posture and facial expressions.</a:t>
            </a:r>
          </a:p>
          <a:p>
            <a:pPr lvl="2" indent="-285750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Preparing default small-talk phrases (e.g., </a:t>
            </a:r>
            <a:r>
              <a:rPr lang="en-US" b="0" i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"Oh, that's interesting"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 or </a:t>
            </a:r>
            <a:r>
              <a:rPr lang="en-US" b="0" i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"How about you?"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) to deflect attention</a:t>
            </a:r>
          </a:p>
          <a:p>
            <a:pPr lvl="2" indent="-285750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Clr>
                <a:schemeClr val="accent4">
                  <a:lumMod val="50000"/>
                </a:schemeClr>
              </a:buClr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Masking / Suppression (Hiding Autistic Traits)</a:t>
            </a: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Clr>
                <a:schemeClr val="accent4">
                  <a:lumMod val="50000"/>
                </a:schemeClr>
              </a:buClr>
            </a:pPr>
            <a:r>
              <a:rPr lang="it-IT" dirty="0">
                <a:solidFill>
                  <a:schemeClr val="accent4">
                    <a:lumMod val="50000"/>
                  </a:schemeClr>
                </a:solidFill>
              </a:rPr>
              <a:t>Assimilation (Performing a Non-Autistic Persona)</a:t>
            </a: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223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99"/>
            </a:gs>
            <a:gs pos="30085">
              <a:srgbClr val="FFFFCC"/>
            </a:gs>
            <a:gs pos="74100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848FC-A610-CC83-99BB-73FDA1681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The 3 Core Types of Masking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E4E33-B41A-35D8-007D-FE11B0F0A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2133600"/>
            <a:ext cx="9269413" cy="3777622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accent4">
                  <a:lumMod val="50000"/>
                </a:schemeClr>
              </a:buClr>
            </a:pP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Compensation (Active Strategies / Social Coping)</a:t>
            </a:r>
          </a:p>
          <a:p>
            <a:pPr>
              <a:buClr>
                <a:schemeClr val="accent4">
                  <a:lumMod val="50000"/>
                </a:schemeClr>
              </a:buClr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Masking / Suppression (Hiding Autistic Traits)</a:t>
            </a:r>
          </a:p>
          <a:p>
            <a:pPr lvl="1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i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What it is: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 Constantly monitoring one's own body and behavior to suppress natural autistic traits and sensory responses to avoid negative judgment.</a:t>
            </a:r>
          </a:p>
          <a:p>
            <a:pPr lvl="1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i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Examples:</a:t>
            </a:r>
            <a:endParaRPr lang="en-US" b="0" u="none" strike="noStrike" dirty="0">
              <a:solidFill>
                <a:schemeClr val="accent4">
                  <a:lumMod val="50000"/>
                </a:schemeClr>
              </a:solidFill>
              <a:effectLst/>
              <a:latin typeface="Google Sans"/>
            </a:endParaRPr>
          </a:p>
          <a:p>
            <a:pPr lvl="2" indent="-285750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Suppressing stimming (such as hand-flapping, rocking, or pacing) in public or at work.</a:t>
            </a:r>
          </a:p>
          <a:p>
            <a:pPr lvl="2" indent="-285750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Forcing oneself to endure painful or overwhelming sensory inputs (like loud noises, bright lights, or scratchy clothing) without reacting.</a:t>
            </a:r>
          </a:p>
          <a:p>
            <a:pPr lvl="2" indent="-285750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Hiding special interests or stopping oneself from talking deeply about a passion because it is perceived as "too much" for others.</a:t>
            </a:r>
          </a:p>
          <a:p>
            <a:pPr marL="0" indent="0">
              <a:buClr>
                <a:schemeClr val="accent4">
                  <a:lumMod val="50000"/>
                </a:schemeClr>
              </a:buClr>
              <a:buNone/>
            </a:pP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Clr>
                <a:schemeClr val="accent4">
                  <a:lumMod val="50000"/>
                </a:schemeClr>
              </a:buClr>
            </a:pPr>
            <a:r>
              <a:rPr lang="it-IT" dirty="0">
                <a:solidFill>
                  <a:schemeClr val="accent4">
                    <a:lumMod val="50000"/>
                  </a:schemeClr>
                </a:solidFill>
              </a:rPr>
              <a:t>Assimilation (Performing a Non-Autistic Persona)</a:t>
            </a: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225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99"/>
            </a:gs>
            <a:gs pos="30085">
              <a:srgbClr val="FFFFCC"/>
            </a:gs>
            <a:gs pos="74100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848FC-A610-CC83-99BB-73FDA1681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The 3 Core Types of Masking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E4E33-B41A-35D8-007D-FE11B0F0A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486275"/>
          </a:xfrm>
        </p:spPr>
        <p:txBody>
          <a:bodyPr>
            <a:normAutofit/>
          </a:bodyPr>
          <a:lstStyle/>
          <a:p>
            <a:pPr>
              <a:buClr>
                <a:schemeClr val="accent4">
                  <a:lumMod val="50000"/>
                </a:schemeClr>
              </a:buClr>
            </a:pP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Compensation (Active Strategies / Social Coping)</a:t>
            </a:r>
          </a:p>
          <a:p>
            <a:pPr>
              <a:buClr>
                <a:schemeClr val="accent4">
                  <a:lumMod val="50000"/>
                </a:schemeClr>
              </a:buClr>
            </a:pP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Masking / Suppression (Hiding Autistic Traits)</a:t>
            </a: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Clr>
                <a:schemeClr val="accent4">
                  <a:lumMod val="50000"/>
                </a:schemeClr>
              </a:buClr>
            </a:pPr>
            <a:r>
              <a:rPr lang="it-IT" dirty="0">
                <a:solidFill>
                  <a:schemeClr val="accent4">
                    <a:lumMod val="50000"/>
                  </a:schemeClr>
                </a:solidFill>
              </a:rPr>
              <a:t>Assimilation (Performing a Non-Autistic Persona)</a:t>
            </a:r>
          </a:p>
          <a:p>
            <a:pPr lvl="1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i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What it is: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 </a:t>
            </a:r>
            <a:r>
              <a:rPr lang="en-US" b="0" u="none" strike="noStrike" dirty="0">
                <a:effectLst/>
                <a:latin typeface="Google Sans"/>
              </a:rPr>
              <a:t>The 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most insidious and heavy-duty subtype, where an individual blends in by performing an entire fabricated, neurotypical persona rather than just tweaking individual actions.</a:t>
            </a:r>
          </a:p>
          <a:p>
            <a:pPr lvl="1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i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Examples:</a:t>
            </a:r>
            <a:endParaRPr lang="en-US" b="0" u="none" strike="noStrike" dirty="0">
              <a:solidFill>
                <a:schemeClr val="accent4">
                  <a:lumMod val="50000"/>
                </a:schemeClr>
              </a:solidFill>
              <a:effectLst/>
              <a:latin typeface="Google Sans"/>
            </a:endParaRPr>
          </a:p>
          <a:p>
            <a:pPr lvl="2" indent="-285750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Cloning or mirroring the entire personality, humor style, or mannerisms of a popular peer or coworker.</a:t>
            </a:r>
          </a:p>
          <a:p>
            <a:pPr lvl="2" indent="-285750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Adopting exaggerated social roles (such as playing the "class clown," the people-pleaser, or the over-achieving perfectionist) to give others the exact script or reaction they expect.</a:t>
            </a:r>
          </a:p>
          <a:p>
            <a:pPr lvl="2" indent="-285750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Severely dissociating from one's internal needs, feelings, and personal identity to maintain the performance all day</a:t>
            </a:r>
          </a:p>
          <a:p>
            <a:pPr marL="0" indent="0">
              <a:buClr>
                <a:schemeClr val="accent4">
                  <a:lumMod val="50000"/>
                </a:schemeClr>
              </a:buClr>
              <a:buNone/>
            </a:pP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23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99"/>
            </a:gs>
            <a:gs pos="30085">
              <a:srgbClr val="FFFFCC"/>
            </a:gs>
            <a:gs pos="74100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848FC-A610-CC83-99BB-73FDA1681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Common Behavioural Manifestations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C36D1EF-F551-6FD1-E22D-63383AB8F1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592925" y="1566952"/>
            <a:ext cx="8621713" cy="372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chemeClr val="accent4">
                  <a:lumMod val="50000"/>
                </a:schemeClr>
              </a:buClr>
              <a:buSzTx/>
              <a:buNone/>
              <a:tabLst/>
            </a:pPr>
            <a:r>
              <a:rPr kumimoji="0" lang="en-US" altLang="en-US" sz="1400" b="1" i="1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Beyond the three categories, masking often shows up through specific daily habits:</a:t>
            </a:r>
          </a:p>
          <a:p>
            <a:pPr marR="0" lvl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chemeClr val="accent4">
                  <a:lumMod val="50000"/>
                </a:schemeClr>
              </a:buClr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+mj-lt"/>
            </a:endParaRPr>
          </a:p>
          <a:p>
            <a:pPr marR="0" lvl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chemeClr val="accent4">
                  <a:lumMod val="50000"/>
                </a:schemeClr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Delayed Processing &amp; Rehearsal: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 Replaying social interactions for hours after they end, or practicing facial expressions in the mirror beforehand</a:t>
            </a:r>
          </a:p>
          <a:p>
            <a:pPr marR="0" lvl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chemeClr val="accent4">
                  <a:lumMod val="50000"/>
                </a:schemeClr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en-US" sz="1400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Communication Shifting: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 Avoiding phone calls completely due to sensory overload and anxiety, relying strictly on text messages</a:t>
            </a:r>
          </a:p>
          <a:p>
            <a:pPr marR="0" lvl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chemeClr val="accent4">
                  <a:lumMod val="50000"/>
                </a:schemeClr>
              </a:buClr>
              <a:buSzTx/>
              <a:buFont typeface="Arial" panose="020B0604020202020204" pitchFamily="34" charset="0"/>
              <a:buChar char="•"/>
              <a:tabLst/>
            </a:pPr>
            <a:r>
              <a:rPr lang="en-GB" sz="1400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Ignoring Body Signals: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Forgetting to eat, drink, or use the restroom because the brain is hyper-focused on self-monitoring and social survival.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091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99"/>
            </a:gs>
            <a:gs pos="30085">
              <a:srgbClr val="FFFFCC"/>
            </a:gs>
            <a:gs pos="74100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848FC-A610-CC83-99BB-73FDA1681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2000" y="624110"/>
            <a:ext cx="8911687" cy="1280890"/>
          </a:xfrm>
        </p:spPr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Ways to Unmask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C36D1EF-F551-6FD1-E22D-63383AB8F1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592925" y="1264953"/>
            <a:ext cx="8469313" cy="128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There is no specific rules to how to unmask, as it’s </a:t>
            </a:r>
            <a:r>
              <a:rPr lang="en-US" sz="1400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a gradual process of </a:t>
            </a:r>
            <a:r>
              <a:rPr lang="en-US" sz="14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dropping learned social performances and honoring your natural nervous system, safety, and comfort which are different for everyone.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So I have grouped together some of the best advice from around the net.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4EAE54-DE3A-B7F9-41DC-92BA458210F4}"/>
              </a:ext>
            </a:extLst>
          </p:cNvPr>
          <p:cNvSpPr txBox="1"/>
          <p:nvPr/>
        </p:nvSpPr>
        <p:spPr>
          <a:xfrm>
            <a:off x="2522000" y="2558532"/>
            <a:ext cx="3874550" cy="3929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Relax with people you trust.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altLang="en-US" sz="14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Let yourself Stim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altLang="en-US" sz="14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Unmask at your own pace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Practice saying NO without apologizing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Explore sensor</a:t>
            </a:r>
            <a:r>
              <a:rPr lang="en-US" altLang="en-US" sz="14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y Friendly Clothes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Allow yourself to infodump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altLang="en-US" sz="14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Give yourself permission to leave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Don’t force the small talk</a:t>
            </a:r>
            <a:endParaRPr lang="en-US" altLang="en-US" sz="1400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Exper</a:t>
            </a:r>
            <a:r>
              <a:rPr lang="en-US" altLang="en-US" sz="14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iment with eye contact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Plan sensory friendly breaks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altLang="en-US" sz="14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Pay attention to your feelings</a:t>
            </a:r>
          </a:p>
          <a:p>
            <a:pPr>
              <a:lnSpc>
                <a:spcPct val="150000"/>
              </a:lnSpc>
            </a:pPr>
            <a:endParaRPr lang="en-GB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91C4D6-65A8-4B33-6363-7AC83E89A99E}"/>
              </a:ext>
            </a:extLst>
          </p:cNvPr>
          <p:cNvSpPr txBox="1"/>
          <p:nvPr/>
        </p:nvSpPr>
        <p:spPr>
          <a:xfrm>
            <a:off x="6977843" y="2558532"/>
            <a:ext cx="3874550" cy="3929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GB" sz="1400" dirty="0">
                <a:solidFill>
                  <a:schemeClr val="accent4">
                    <a:lumMod val="50000"/>
                  </a:schemeClr>
                </a:solidFill>
              </a:rPr>
              <a:t>Prioritize comfort over style</a:t>
            </a:r>
            <a:endParaRPr lang="en-US" altLang="en-US" sz="1400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GB" sz="1400" dirty="0">
                <a:solidFill>
                  <a:schemeClr val="accent4">
                    <a:lumMod val="50000"/>
                  </a:schemeClr>
                </a:solidFill>
              </a:rPr>
              <a:t>Redesign your physical spaces</a:t>
            </a:r>
            <a:endParaRPr lang="en-US" altLang="en-US" sz="1400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accent4">
                    <a:lumMod val="50000"/>
                  </a:schemeClr>
                </a:solidFill>
              </a:rPr>
              <a:t>Reduce sensory triggers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accent4">
                    <a:lumMod val="50000"/>
                  </a:schemeClr>
                </a:solidFill>
              </a:rPr>
              <a:t>Drop forced eye contact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accent4">
                    <a:lumMod val="50000"/>
                  </a:schemeClr>
                </a:solidFill>
              </a:rPr>
              <a:t>Use alternative conversation formats</a:t>
            </a: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accent4">
                    <a:lumMod val="50000"/>
                  </a:schemeClr>
                </a:solidFill>
              </a:rPr>
              <a:t>Communicate directly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Process the grief and anger</a:t>
            </a:r>
            <a:endParaRPr lang="en-GB" sz="1400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GB" sz="1400" dirty="0">
                <a:solidFill>
                  <a:schemeClr val="accent4">
                    <a:lumMod val="50000"/>
                  </a:schemeClr>
                </a:solidFill>
              </a:rPr>
              <a:t>Unlearn internalised ableism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Connect with neurodivergent-affirming spaces, support groups, or therapists who specialize in neurodiversity</a:t>
            </a:r>
            <a:endParaRPr lang="en-GB" sz="1400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958548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99"/>
            </a:gs>
            <a:gs pos="30085">
              <a:srgbClr val="FFFFCC"/>
            </a:gs>
            <a:gs pos="74100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848FC-A610-CC83-99BB-73FDA1681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250" y="624110"/>
            <a:ext cx="8911687" cy="1280890"/>
          </a:xfrm>
        </p:spPr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Feelings of imposter syndrome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C36D1EF-F551-6FD1-E22D-63383AB8F1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669125" y="1264953"/>
            <a:ext cx="8469313" cy="128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Most Late diagnosed autistic people have or have had imposter syndrome. Here are some experiences you probably have not experienced which proves you are autistic. (there are exceptions)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4EAE54-DE3A-B7F9-41DC-92BA458210F4}"/>
              </a:ext>
            </a:extLst>
          </p:cNvPr>
          <p:cNvSpPr txBox="1"/>
          <p:nvPr/>
        </p:nvSpPr>
        <p:spPr>
          <a:xfrm>
            <a:off x="2592925" y="2429631"/>
            <a:ext cx="7336375" cy="3283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Social Success.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en-US" altLang="en-US" sz="14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Never been bullied/harassed/ostracized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Love Socializing and interacting with new people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Natural speech</a:t>
            </a:r>
            <a:r>
              <a:rPr lang="en-US" altLang="en-US" sz="14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,</a:t>
            </a:r>
            <a:r>
              <a:rPr kumimoji="0" lang="en-US" altLang="en-US" sz="140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 tone, speed, etc.</a:t>
            </a:r>
            <a:endParaRPr lang="en-US" altLang="en-US" sz="1400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No stimming – (regulation)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en-US" altLang="en-US" sz="14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Able to not be triggered by the environment – Light, sound </a:t>
            </a:r>
            <a:r>
              <a:rPr lang="en-US" altLang="en-US" sz="1400" dirty="0" err="1">
                <a:solidFill>
                  <a:schemeClr val="accent4">
                    <a:lumMod val="50000"/>
                  </a:schemeClr>
                </a:solidFill>
                <a:latin typeface="+mj-lt"/>
              </a:rPr>
              <a:t>etc</a:t>
            </a:r>
            <a:endParaRPr lang="en-US" altLang="en-US" sz="1400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Haven’t been super passionate / obsessed about a single hobby</a:t>
            </a:r>
            <a:endParaRPr lang="en-US" altLang="en-US" sz="1400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en-US" altLang="en-US" sz="1400" i="0" u="none" strike="noStrike" cap="none" normalizeH="0" baseline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+mj-lt"/>
              </a:rPr>
              <a:t>Naturally relaxed easy going adaptable person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en-US" altLang="en-US" sz="1400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Change routines at the touch of a button. </a:t>
            </a:r>
          </a:p>
          <a:p>
            <a:pPr>
              <a:lnSpc>
                <a:spcPct val="150000"/>
              </a:lnSpc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512672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5500">
              <a:schemeClr val="accent2">
                <a:lumMod val="60000"/>
                <a:lumOff val="40000"/>
              </a:schemeClr>
            </a:gs>
            <a:gs pos="30000">
              <a:srgbClr val="FFFFCC"/>
            </a:gs>
            <a:gs pos="0">
              <a:srgbClr val="FFFF99"/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E04F-30A5-FF15-8B8C-EAD6D1523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858416"/>
            <a:ext cx="8915399" cy="1026475"/>
          </a:xfrm>
        </p:spPr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Crisis Support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13DF1-A3FB-A83D-D58F-296F95FFE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2127381"/>
            <a:ext cx="8915399" cy="3776282"/>
          </a:xfrm>
        </p:spPr>
        <p:txBody>
          <a:bodyPr>
            <a:normAutofit/>
          </a:bodyPr>
          <a:lstStyle/>
          <a:p>
            <a:pPr marL="285750" lvl="0" indent="-285750">
              <a:spcBef>
                <a:spcPts val="1200"/>
              </a:spcBef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Jersey Mental Health Crisis Line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: Call </a:t>
            </a:r>
            <a:r>
              <a:rPr lang="en-US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01534 445290</a:t>
            </a:r>
          </a:p>
          <a:p>
            <a:pPr marL="285750" lvl="0" indent="-285750">
              <a:spcBef>
                <a:spcPts val="1200"/>
              </a:spcBef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Out-of-Hours GP Service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: Call </a:t>
            </a:r>
            <a:r>
              <a:rPr lang="en-US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01534 444545</a:t>
            </a:r>
            <a:endParaRPr lang="en-US" b="1" dirty="0">
              <a:solidFill>
                <a:schemeClr val="accent4">
                  <a:lumMod val="50000"/>
                </a:schemeClr>
              </a:solidFill>
              <a:latin typeface="Google Sans"/>
            </a:endParaRPr>
          </a:p>
          <a:p>
            <a:pPr marL="285750" indent="-285750">
              <a:spcBef>
                <a:spcPts val="1200"/>
              </a:spcBef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Samaritans of Jersey 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Call </a:t>
            </a:r>
            <a:r>
              <a:rPr lang="en-US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116 123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 </a:t>
            </a:r>
          </a:p>
          <a:p>
            <a:pPr marL="285750" indent="-285750">
              <a:spcBef>
                <a:spcPts val="1200"/>
              </a:spcBef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accent4">
                    <a:lumMod val="50000"/>
                  </a:schemeClr>
                </a:solidFill>
                <a:latin typeface="Google Sans"/>
              </a:rPr>
              <a:t>Listening Lounge 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Call </a:t>
            </a:r>
            <a:r>
              <a:rPr lang="en-US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01534 866793</a:t>
            </a:r>
          </a:p>
          <a:p>
            <a:pPr marL="285750" indent="-285750">
              <a:spcBef>
                <a:spcPts val="1200"/>
              </a:spcBef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accent4">
                    <a:lumMod val="50000"/>
                  </a:schemeClr>
                </a:solidFill>
                <a:latin typeface="Google Sans"/>
              </a:rPr>
              <a:t>Mind Jersey 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Call </a:t>
            </a:r>
            <a:r>
              <a:rPr lang="en-GB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0800 7359404</a:t>
            </a: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 marL="285750" indent="-285750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accent4">
                    <a:lumMod val="50000"/>
                  </a:schemeClr>
                </a:solidFill>
                <a:latin typeface="Google Sans"/>
              </a:rPr>
              <a:t>If 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Google Sans"/>
              </a:rPr>
              <a:t>you or someone you know is in immediate danger or needs urgent medical attention</a:t>
            </a:r>
            <a:r>
              <a:rPr lang="en-US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, 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Call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Google Sans"/>
              </a:rPr>
              <a:t>999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 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Google Sans"/>
              </a:rPr>
              <a:t>or go straight to the Emergency Department at Jersey General Hospital.</a:t>
            </a:r>
            <a:endParaRPr lang="en-GB" b="1" dirty="0">
              <a:solidFill>
                <a:schemeClr val="accent4">
                  <a:lumMod val="50000"/>
                </a:schemeClr>
              </a:solidFill>
              <a:latin typeface="Google Sans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b="0" u="none" strike="noStrike" dirty="0">
              <a:effectLst/>
              <a:latin typeface="Google Sans"/>
            </a:endParaRPr>
          </a:p>
          <a:p>
            <a:pPr marL="285750" lvl="0" indent="-285750"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GB" sz="1800" i="1" dirty="0">
              <a:solidFill>
                <a:srgbClr val="4A4238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75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942</Words>
  <Application>Microsoft Office PowerPoint</Application>
  <PresentationFormat>Widescreen</PresentationFormat>
  <Paragraphs>95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Century Gothic</vt:lpstr>
      <vt:lpstr>Google Sans</vt:lpstr>
      <vt:lpstr>Times New Roman</vt:lpstr>
      <vt:lpstr>Wingdings</vt:lpstr>
      <vt:lpstr>Wingdings 3</vt:lpstr>
      <vt:lpstr>Wisp</vt:lpstr>
      <vt:lpstr>Finding Your Footing</vt:lpstr>
      <vt:lpstr>Who we are.</vt:lpstr>
      <vt:lpstr>Ground Rules</vt:lpstr>
      <vt:lpstr>The 3 Core Types of Masking</vt:lpstr>
      <vt:lpstr>The 3 Core Types of Masking</vt:lpstr>
      <vt:lpstr>The 3 Core Types of Masking</vt:lpstr>
      <vt:lpstr>The 3 Core Types of Masking</vt:lpstr>
      <vt:lpstr>Common Behavioural Manifestations</vt:lpstr>
      <vt:lpstr>Ways to Unmask</vt:lpstr>
      <vt:lpstr>Feelings of imposter syndrome</vt:lpstr>
      <vt:lpstr>Crisis Support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Other Machine</dc:creator>
  <cp:lastModifiedBy>Other Machine</cp:lastModifiedBy>
  <cp:revision>8</cp:revision>
  <dcterms:created xsi:type="dcterms:W3CDTF">2026-09-25T10:41:26Z</dcterms:created>
  <dcterms:modified xsi:type="dcterms:W3CDTF">2026-10-11T20:58:01Z</dcterms:modified>
</cp:coreProperties>
</file>