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6" r:id="rId5"/>
    <p:sldId id="269" r:id="rId6"/>
    <p:sldId id="267" r:id="rId7"/>
    <p:sldId id="268" r:id="rId8"/>
    <p:sldId id="271" r:id="rId9"/>
    <p:sldId id="270" r:id="rId10"/>
    <p:sldId id="272" r:id="rId11"/>
    <p:sldId id="273" r:id="rId12"/>
    <p:sldId id="274" r:id="rId13"/>
    <p:sldId id="275" r:id="rId14"/>
    <p:sldId id="276"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autismunderstood.co.uk/health-and-wellbeing/managing-your-brains-energ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utismunderstood.co.uk/co-occurring-conditions/anxiety/" TargetMode="External"/><Relationship Id="rId2" Type="http://schemas.openxmlformats.org/officeDocument/2006/relationships/hyperlink" Target="https://autismunderstood.co.uk/sensory-differenc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autismunderstood.co.uk/autistic-differences/special-interests/" TargetMode="External"/><Relationship Id="rId2" Type="http://schemas.openxmlformats.org/officeDocument/2006/relationships/hyperlink" Target="https://autismunderstood.co.uk/co-occurring-conditions/autism-and-sleep/"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28696">
              <a:srgbClr val="FFFFCC"/>
            </a:gs>
            <a:gs pos="0">
              <a:srgbClr val="FFFF99"/>
            </a:gs>
            <a:gs pos="68000">
              <a:schemeClr val="accent2">
                <a:lumMod val="60000"/>
                <a:lumOff val="40000"/>
              </a:schemeClr>
            </a:gs>
            <a:gs pos="98601">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p:txBody>
          <a:bodyPr/>
          <a:lstStyle/>
          <a:p>
            <a:r>
              <a:rPr lang="en-GB" dirty="0">
                <a:solidFill>
                  <a:srgbClr val="7030A0"/>
                </a:solidFill>
              </a:rPr>
              <a:t>Finding Your Footing</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4777380"/>
            <a:ext cx="7383462" cy="451846"/>
          </a:xfrm>
        </p:spPr>
        <p:txBody>
          <a:bodyPr/>
          <a:lstStyle/>
          <a:p>
            <a:r>
              <a:rPr lang="en-GB" dirty="0">
                <a:solidFill>
                  <a:schemeClr val="accent4">
                    <a:lumMod val="50000"/>
                  </a:schemeClr>
                </a:solidFill>
              </a:rPr>
              <a:t>A 6 week guide for late diagnosed autistic adults. Burnout</a:t>
            </a:r>
          </a:p>
        </p:txBody>
      </p:sp>
      <p:sp>
        <p:nvSpPr>
          <p:cNvPr id="4" name="TextBox 3">
            <a:extLst>
              <a:ext uri="{FF2B5EF4-FFF2-40B4-BE49-F238E27FC236}">
                <a16:creationId xmlns:a16="http://schemas.microsoft.com/office/drawing/2014/main" id="{95BCE2A4-5D06-5BAB-04F2-744AC0CF1A7F}"/>
              </a:ext>
            </a:extLst>
          </p:cNvPr>
          <p:cNvSpPr txBox="1"/>
          <p:nvPr/>
        </p:nvSpPr>
        <p:spPr>
          <a:xfrm>
            <a:off x="876300" y="4324350"/>
            <a:ext cx="647700" cy="707886"/>
          </a:xfrm>
          <a:prstGeom prst="rect">
            <a:avLst/>
          </a:prstGeom>
          <a:noFill/>
        </p:spPr>
        <p:txBody>
          <a:bodyPr wrap="square" rtlCol="0">
            <a:spAutoFit/>
          </a:bodyPr>
          <a:lstStyle/>
          <a:p>
            <a:r>
              <a:rPr lang="en-GB" sz="4000" b="1" dirty="0">
                <a:solidFill>
                  <a:srgbClr val="FFFF00"/>
                </a:solidFill>
              </a:rPr>
              <a:t>4</a:t>
            </a:r>
          </a:p>
        </p:txBody>
      </p:sp>
    </p:spTree>
    <p:extLst>
      <p:ext uri="{BB962C8B-B14F-4D97-AF65-F5344CB8AC3E}">
        <p14:creationId xmlns:p14="http://schemas.microsoft.com/office/powerpoint/2010/main" val="335667299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27000">
              <a:srgbClr val="FFFFCC"/>
            </a:gs>
            <a:gs pos="0">
              <a:srgbClr val="FFFF99"/>
            </a:gs>
            <a:gs pos="657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rgbClr val="7030A0"/>
                </a:solidFill>
              </a:rPr>
              <a:t>Who we are.</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2127381"/>
            <a:ext cx="8915399" cy="3776282"/>
          </a:xfrm>
        </p:spPr>
        <p:txBody>
          <a:bodyPr/>
          <a:lstStyle/>
          <a:p>
            <a:pPr>
              <a:spcBef>
                <a:spcPts val="0"/>
              </a:spcBef>
            </a:pPr>
            <a:r>
              <a:rPr lang="en-GB" dirty="0">
                <a:solidFill>
                  <a:schemeClr val="accent4">
                    <a:lumMod val="50000"/>
                  </a:schemeClr>
                </a:solidFill>
              </a:rPr>
              <a:t>Adrian Walsh – Late Diagnosed autistic. </a:t>
            </a:r>
          </a:p>
          <a:p>
            <a:pPr>
              <a:spcBef>
                <a:spcPts val="0"/>
              </a:spcBef>
            </a:pPr>
            <a:br>
              <a:rPr lang="en-GB" dirty="0">
                <a:solidFill>
                  <a:schemeClr val="accent4">
                    <a:lumMod val="50000"/>
                  </a:schemeClr>
                </a:solidFill>
              </a:rPr>
            </a:br>
            <a:r>
              <a:rPr lang="en-GB" dirty="0">
                <a:solidFill>
                  <a:schemeClr val="accent4">
                    <a:lumMod val="50000"/>
                  </a:schemeClr>
                </a:solidFill>
              </a:rPr>
              <a:t>Luis Ordaz - Chartered Clinical Psychologist.</a:t>
            </a:r>
          </a:p>
          <a:p>
            <a:pPr>
              <a:spcBef>
                <a:spcPts val="0"/>
              </a:spcBef>
            </a:pPr>
            <a:endParaRPr lang="en-GB" dirty="0">
              <a:solidFill>
                <a:schemeClr val="accent4">
                  <a:lumMod val="50000"/>
                </a:schemeClr>
              </a:solidFill>
            </a:endParaRPr>
          </a:p>
          <a:p>
            <a:pPr>
              <a:spcBef>
                <a:spcPts val="0"/>
              </a:spcBef>
            </a:pPr>
            <a:r>
              <a:rPr lang="en-GB" dirty="0">
                <a:solidFill>
                  <a:schemeClr val="accent4">
                    <a:lumMod val="50000"/>
                  </a:schemeClr>
                </a:solidFill>
              </a:rPr>
              <a:t>Joshua Brien - Recovery Hub Coordinator</a:t>
            </a:r>
          </a:p>
          <a:p>
            <a:pPr>
              <a:spcBef>
                <a:spcPts val="0"/>
              </a:spcBef>
            </a:pPr>
            <a:endParaRPr lang="en-GB" dirty="0">
              <a:solidFill>
                <a:schemeClr val="tx2"/>
              </a:solidFill>
            </a:endParaRPr>
          </a:p>
          <a:p>
            <a:pPr>
              <a:spcBef>
                <a:spcPts val="0"/>
              </a:spcBef>
            </a:pPr>
            <a:endParaRPr lang="en-GB" dirty="0">
              <a:solidFill>
                <a:schemeClr val="tx2"/>
              </a:solidFill>
            </a:endParaRPr>
          </a:p>
        </p:txBody>
      </p:sp>
    </p:spTree>
    <p:extLst>
      <p:ext uri="{BB962C8B-B14F-4D97-AF65-F5344CB8AC3E}">
        <p14:creationId xmlns:p14="http://schemas.microsoft.com/office/powerpoint/2010/main" val="420023723"/>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27990">
              <a:srgbClr val="FFFFCC"/>
            </a:gs>
            <a:gs pos="0">
              <a:srgbClr val="FFFF99"/>
            </a:gs>
            <a:gs pos="727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rgbClr val="7030A0"/>
                </a:solidFill>
              </a:rPr>
              <a:t>Ground Rules</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2127381"/>
            <a:ext cx="8915399" cy="3776282"/>
          </a:xfrm>
        </p:spPr>
        <p:txBody>
          <a:bodyPr/>
          <a:lstStyle/>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What's said in this room stays in this room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please don't share anyone else's story outside this group, even anonymized.</a:t>
            </a:r>
          </a:p>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This is therapeutic but not therapy </a:t>
            </a:r>
            <a:r>
              <a:rPr lang="en-GB" i="1" dirty="0">
                <a:solidFill>
                  <a:schemeClr val="accent4">
                    <a:lumMod val="50000"/>
                  </a:schemeClr>
                </a:solidFill>
                <a:latin typeface="Times New Roman" panose="02020603050405020304" pitchFamily="18" charset="0"/>
                <a:ea typeface="Times New Roman" panose="02020603050405020304" pitchFamily="18" charset="0"/>
              </a:rPr>
              <a:t>-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think of it as a structured space to process and build some practical tools together. </a:t>
            </a:r>
          </a:p>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You're free to step away at any point</a:t>
            </a:r>
            <a:r>
              <a:rPr lang="en-GB" b="1" dirty="0">
                <a:solidFill>
                  <a:schemeClr val="accent4">
                    <a:lumMod val="50000"/>
                  </a:schemeClr>
                </a:solidFill>
                <a:latin typeface="Times New Roman" panose="02020603050405020304" pitchFamily="18" charset="0"/>
                <a:ea typeface="Times New Roman" panose="02020603050405020304" pitchFamily="18" charset="0"/>
              </a:rPr>
              <a:t> </a:t>
            </a:r>
            <a:r>
              <a:rPr lang="en-GB" i="1" dirty="0">
                <a:solidFill>
                  <a:schemeClr val="accent4">
                    <a:lumMod val="50000"/>
                  </a:schemeClr>
                </a:solidFill>
                <a:latin typeface="Times New Roman" panose="02020603050405020304" pitchFamily="18" charset="0"/>
                <a:ea typeface="Times New Roman" panose="02020603050405020304" pitchFamily="18" charset="0"/>
              </a:rPr>
              <a:t>-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without needing to explain why</a:t>
            </a:r>
          </a:p>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Passing is always fine</a:t>
            </a:r>
            <a:r>
              <a:rPr lang="en-GB" b="1" dirty="0">
                <a:solidFill>
                  <a:schemeClr val="accent4">
                    <a:lumMod val="50000"/>
                  </a:schemeClr>
                </a:solidFill>
                <a:latin typeface="Times New Roman" panose="02020603050405020304" pitchFamily="18" charset="0"/>
                <a:ea typeface="Times New Roman" panose="02020603050405020304" pitchFamily="18" charset="0"/>
              </a:rPr>
              <a:t> </a:t>
            </a:r>
            <a:r>
              <a:rPr lang="en-GB" i="1" dirty="0">
                <a:solidFill>
                  <a:schemeClr val="accent4">
                    <a:lumMod val="50000"/>
                  </a:schemeClr>
                </a:solidFill>
                <a:latin typeface="Times New Roman" panose="02020603050405020304" pitchFamily="18" charset="0"/>
                <a:ea typeface="Times New Roman" panose="02020603050405020304" pitchFamily="18" charset="0"/>
              </a:rPr>
              <a:t>- you're never required to speak more than you want to </a:t>
            </a:r>
            <a:endParaRPr lang="en-GB" sz="1800" i="1" dirty="0">
              <a:solidFill>
                <a:schemeClr val="accent4">
                  <a:lumMod val="50000"/>
                </a:schemeClr>
              </a:solidFill>
              <a:effectLst/>
              <a:latin typeface="Times New Roman" panose="02020603050405020304" pitchFamily="18" charset="0"/>
              <a:ea typeface="Times New Roman" panose="02020603050405020304" pitchFamily="18" charset="0"/>
            </a:endParaRPr>
          </a:p>
          <a:p>
            <a:pPr marL="288000" indent="-288000">
              <a:spcBef>
                <a:spcPts val="0"/>
              </a:spcBef>
              <a:spcAft>
                <a:spcPts val="1200"/>
              </a:spcAft>
              <a:buClr>
                <a:schemeClr val="accent4">
                  <a:lumMod val="50000"/>
                </a:schemeClr>
              </a:buClr>
              <a:buFont typeface="Arial" panose="020B0604020202020204" pitchFamily="34" charset="0"/>
              <a:buChar char="•"/>
            </a:pP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Disagreement is fine; put-downs aren’t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a:t>
            </a:r>
            <a:r>
              <a:rPr lang="en-US" i="1" dirty="0">
                <a:solidFill>
                  <a:schemeClr val="accent4">
                    <a:lumMod val="50000"/>
                  </a:schemeClr>
                </a:solidFill>
                <a:latin typeface="Times New Roman" panose="02020603050405020304" pitchFamily="18" charset="0"/>
              </a:rPr>
              <a:t>It is completely okay when people see things differently, but personal attacks and insults have no place in a healthy conversation</a:t>
            </a:r>
            <a:endParaRPr lang="en-GB" i="1" dirty="0">
              <a:solidFill>
                <a:schemeClr val="accent4">
                  <a:lumMod val="50000"/>
                </a:schemeClr>
              </a:solidFill>
              <a:latin typeface="Times New Roman" panose="02020603050405020304" pitchFamily="18" charset="0"/>
            </a:endParaRPr>
          </a:p>
          <a:p>
            <a:pPr marL="288000" indent="-288000">
              <a:spcBef>
                <a:spcPts val="0"/>
              </a:spcBef>
              <a:spcAft>
                <a:spcPts val="1200"/>
              </a:spcAft>
              <a:buClr>
                <a:schemeClr val="accent4">
                  <a:lumMod val="50000"/>
                </a:schemeClr>
              </a:buClr>
              <a:buFont typeface="Arial" panose="020B0604020202020204" pitchFamily="34" charset="0"/>
              <a:buChar char="•"/>
            </a:pP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a:t>
            </a:r>
            <a:r>
              <a:rPr lang="en-GB" sz="1800" b="1" dirty="0">
                <a:solidFill>
                  <a:schemeClr val="accent4">
                    <a:lumMod val="50000"/>
                  </a:schemeClr>
                </a:solidFill>
                <a:effectLst/>
                <a:latin typeface="Times New Roman" panose="02020603050405020304" pitchFamily="18" charset="0"/>
                <a:ea typeface="Times New Roman" panose="02020603050405020304" pitchFamily="18" charset="0"/>
              </a:rPr>
              <a:t>We aim to start and finish on time. </a:t>
            </a:r>
            <a:r>
              <a:rPr lang="en-GB" sz="1800" i="1" dirty="0">
                <a:solidFill>
                  <a:schemeClr val="accent4">
                    <a:lumMod val="50000"/>
                  </a:schemeClr>
                </a:solidFill>
                <a:effectLst/>
                <a:latin typeface="Times New Roman" panose="02020603050405020304" pitchFamily="18" charset="0"/>
                <a:ea typeface="Times New Roman" panose="02020603050405020304" pitchFamily="18" charset="0"/>
              </a:rPr>
              <a:t>- </a:t>
            </a:r>
            <a:endParaRPr lang="en-GB" dirty="0">
              <a:solidFill>
                <a:schemeClr val="accent4">
                  <a:lumMod val="50000"/>
                </a:schemeClr>
              </a:solidFill>
            </a:endParaRPr>
          </a:p>
        </p:txBody>
      </p:sp>
    </p:spTree>
    <p:extLst>
      <p:ext uri="{BB962C8B-B14F-4D97-AF65-F5344CB8AC3E}">
        <p14:creationId xmlns:p14="http://schemas.microsoft.com/office/powerpoint/2010/main" val="3745183297"/>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p:txBody>
          <a:bodyPr/>
          <a:lstStyle/>
          <a:p>
            <a:r>
              <a:rPr lang="en-GB" b="0" i="0" cap="all" dirty="0">
                <a:solidFill>
                  <a:srgbClr val="7030A0"/>
                </a:solidFill>
                <a:effectLst/>
                <a:latin typeface="+mn-lt"/>
              </a:rPr>
              <a:t>Autistic burnout is when:</a:t>
            </a:r>
            <a:endParaRPr lang="en-GB" dirty="0">
              <a:solidFill>
                <a:srgbClr val="7030A0"/>
              </a:solidFill>
              <a:latin typeface="+mn-lt"/>
            </a:endParaRPr>
          </a:p>
        </p:txBody>
      </p:sp>
      <p:sp>
        <p:nvSpPr>
          <p:cNvPr id="3" name="Content Placeholder 2">
            <a:extLst>
              <a:ext uri="{FF2B5EF4-FFF2-40B4-BE49-F238E27FC236}">
                <a16:creationId xmlns:a16="http://schemas.microsoft.com/office/drawing/2014/main" id="{66FE4E33-B41A-35D8-007D-FE11B0F0A174}"/>
              </a:ext>
            </a:extLst>
          </p:cNvPr>
          <p:cNvSpPr>
            <a:spLocks noGrp="1"/>
          </p:cNvSpPr>
          <p:nvPr>
            <p:ph idx="1"/>
          </p:nvPr>
        </p:nvSpPr>
        <p:spPr/>
        <p:txBody>
          <a:bodyPr>
            <a:normAutofit/>
          </a:bodyPr>
          <a:lstStyle/>
          <a:p>
            <a:pPr algn="l" fontAlgn="base">
              <a:buFont typeface="Arial" panose="020B0604020202020204" pitchFamily="34" charset="0"/>
              <a:buChar char="•"/>
            </a:pPr>
            <a:r>
              <a:rPr lang="en-US" sz="2000" b="0" i="0" dirty="0">
                <a:solidFill>
                  <a:schemeClr val="accent4">
                    <a:lumMod val="50000"/>
                  </a:schemeClr>
                </a:solidFill>
                <a:effectLst/>
                <a:latin typeface="+mj-lt"/>
              </a:rPr>
              <a:t>The demands of life exceed the mental or physical </a:t>
            </a:r>
            <a:r>
              <a:rPr lang="en-US" sz="2000" b="0" i="0" u="none" strike="noStrike" dirty="0">
                <a:solidFill>
                  <a:schemeClr val="accent4">
                    <a:lumMod val="50000"/>
                  </a:schemeClr>
                </a:solidFill>
                <a:effectLst/>
                <a:latin typeface="+mj-lt"/>
                <a:hlinkClick r:id="rId2">
                  <a:extLst>
                    <a:ext uri="{A12FA001-AC4F-418D-AE19-62706E023703}">
                      <ahyp:hlinkClr xmlns:ahyp="http://schemas.microsoft.com/office/drawing/2018/hyperlinkcolor" val="tx"/>
                    </a:ext>
                  </a:extLst>
                </a:hlinkClick>
              </a:rPr>
              <a:t>energy</a:t>
            </a:r>
            <a:r>
              <a:rPr lang="en-US" sz="2000" b="0" i="0" dirty="0">
                <a:solidFill>
                  <a:schemeClr val="accent4">
                    <a:lumMod val="50000"/>
                  </a:schemeClr>
                </a:solidFill>
                <a:effectLst/>
                <a:latin typeface="+mj-lt"/>
              </a:rPr>
              <a:t> you have to deal with them.</a:t>
            </a:r>
          </a:p>
          <a:p>
            <a:pPr algn="l" fontAlgn="base">
              <a:buFont typeface="Arial" panose="020B0604020202020204" pitchFamily="34" charset="0"/>
              <a:buChar char="•"/>
            </a:pPr>
            <a:r>
              <a:rPr lang="en-US" sz="2000" b="0" i="0" dirty="0">
                <a:solidFill>
                  <a:schemeClr val="accent4">
                    <a:lumMod val="50000"/>
                  </a:schemeClr>
                </a:solidFill>
                <a:effectLst/>
                <a:latin typeface="+mj-lt"/>
              </a:rPr>
              <a:t>As you try to cope with this, your energy depletes, and your body struggles to manage things that you may usually find easy. </a:t>
            </a:r>
          </a:p>
          <a:p>
            <a:pPr algn="l" fontAlgn="base">
              <a:buFont typeface="Arial" panose="020B0604020202020204" pitchFamily="34" charset="0"/>
              <a:buChar char="•"/>
            </a:pPr>
            <a:r>
              <a:rPr lang="en-US" sz="2000" b="0" i="0" dirty="0">
                <a:solidFill>
                  <a:schemeClr val="accent4">
                    <a:lumMod val="50000"/>
                  </a:schemeClr>
                </a:solidFill>
                <a:effectLst/>
                <a:latin typeface="+mj-lt"/>
              </a:rPr>
              <a:t>The demands may be too much and you may not have support to cope with the demands, resulting in higher levels of stress.</a:t>
            </a:r>
          </a:p>
          <a:p>
            <a:pPr algn="l" fontAlgn="base">
              <a:buFont typeface="Arial" panose="020B0604020202020204" pitchFamily="34" charset="0"/>
              <a:buChar char="•"/>
            </a:pPr>
            <a:r>
              <a:rPr lang="en-US" sz="2000" b="0" i="0" dirty="0">
                <a:solidFill>
                  <a:schemeClr val="accent4">
                    <a:lumMod val="50000"/>
                  </a:schemeClr>
                </a:solidFill>
                <a:effectLst/>
                <a:latin typeface="+mj-lt"/>
              </a:rPr>
              <a:t>Because you do not have the energy to manage the situation, you need time/ space/ tools to recover your energy. But if you are unable to get the opportunity to properly recover, your energy reaches 0, and you are in burnout.</a:t>
            </a:r>
          </a:p>
        </p:txBody>
      </p:sp>
    </p:spTree>
    <p:extLst>
      <p:ext uri="{BB962C8B-B14F-4D97-AF65-F5344CB8AC3E}">
        <p14:creationId xmlns:p14="http://schemas.microsoft.com/office/powerpoint/2010/main" val="73483830"/>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p:txBody>
          <a:bodyPr/>
          <a:lstStyle/>
          <a:p>
            <a:r>
              <a:rPr lang="en-GB" b="0" i="0" cap="all" dirty="0">
                <a:solidFill>
                  <a:srgbClr val="7030A0"/>
                </a:solidFill>
                <a:effectLst/>
              </a:rPr>
              <a:t>Signs of burnout include:</a:t>
            </a:r>
            <a:endParaRPr lang="en-GB" dirty="0">
              <a:solidFill>
                <a:srgbClr val="7030A0"/>
              </a:solidFill>
            </a:endParaRPr>
          </a:p>
        </p:txBody>
      </p:sp>
      <p:sp>
        <p:nvSpPr>
          <p:cNvPr id="3" name="Content Placeholder 2">
            <a:extLst>
              <a:ext uri="{FF2B5EF4-FFF2-40B4-BE49-F238E27FC236}">
                <a16:creationId xmlns:a16="http://schemas.microsoft.com/office/drawing/2014/main" id="{66FE4E33-B41A-35D8-007D-FE11B0F0A174}"/>
              </a:ext>
            </a:extLst>
          </p:cNvPr>
          <p:cNvSpPr>
            <a:spLocks noGrp="1"/>
          </p:cNvSpPr>
          <p:nvPr>
            <p:ph idx="1"/>
          </p:nvPr>
        </p:nvSpPr>
        <p:spPr>
          <a:xfrm>
            <a:off x="2230016" y="1660850"/>
            <a:ext cx="9647658" cy="4786604"/>
          </a:xfrm>
        </p:spPr>
        <p:txBody>
          <a:bodyPr>
            <a:normAutofit/>
          </a:bodyPr>
          <a:lstStyle/>
          <a:p>
            <a:pPr algn="l" fontAlgn="base">
              <a:buFont typeface="Arial" panose="020B0604020202020204" pitchFamily="34" charset="0"/>
              <a:buChar char="•"/>
            </a:pPr>
            <a:r>
              <a:rPr lang="en-US" sz="2000" b="0" i="0" dirty="0">
                <a:solidFill>
                  <a:srgbClr val="7030A0"/>
                </a:solidFill>
                <a:effectLst/>
                <a:latin typeface="+mj-lt"/>
              </a:rPr>
              <a:t>You may find it harder or more overwhelming to do everyday things that you used to find easy (e.g., washing, dressing, sorting and tidying, preparing snacks). </a:t>
            </a:r>
          </a:p>
          <a:p>
            <a:pPr algn="l" fontAlgn="base">
              <a:buFont typeface="Arial" panose="020B0604020202020204" pitchFamily="34" charset="0"/>
              <a:buChar char="•"/>
            </a:pPr>
            <a:r>
              <a:rPr lang="en-US" sz="2000" b="0" i="0" dirty="0">
                <a:solidFill>
                  <a:srgbClr val="7030A0"/>
                </a:solidFill>
                <a:effectLst/>
                <a:latin typeface="+mj-lt"/>
              </a:rPr>
              <a:t>You may be more forgetful and have difficulty remembering things people have told you, this can be really frustrating!</a:t>
            </a:r>
          </a:p>
          <a:p>
            <a:pPr algn="l" fontAlgn="base">
              <a:buFont typeface="Arial" panose="020B0604020202020204" pitchFamily="34" charset="0"/>
              <a:buChar char="•"/>
            </a:pPr>
            <a:r>
              <a:rPr lang="en-US" sz="2000" b="0" i="0" dirty="0">
                <a:solidFill>
                  <a:srgbClr val="7030A0"/>
                </a:solidFill>
                <a:effectLst/>
                <a:latin typeface="+mj-lt"/>
              </a:rPr>
              <a:t>It may be harder to make choices, such as choosing what to eat, watch on TV or what to wear.</a:t>
            </a:r>
          </a:p>
          <a:p>
            <a:pPr algn="l" fontAlgn="base">
              <a:buFont typeface="Arial" panose="020B0604020202020204" pitchFamily="34" charset="0"/>
              <a:buChar char="•"/>
            </a:pPr>
            <a:r>
              <a:rPr lang="en-US" sz="2000" b="0" i="0" dirty="0">
                <a:solidFill>
                  <a:srgbClr val="7030A0"/>
                </a:solidFill>
                <a:effectLst/>
                <a:latin typeface="+mj-lt"/>
              </a:rPr>
              <a:t> You may find </a:t>
            </a:r>
            <a:r>
              <a:rPr lang="en-US" sz="2000" b="0" i="0" u="none" strike="noStrike" dirty="0">
                <a:solidFill>
                  <a:srgbClr val="7030A0"/>
                </a:solidFill>
                <a:effectLst/>
                <a:latin typeface="+mj-lt"/>
                <a:hlinkClick r:id="rId2">
                  <a:extLst>
                    <a:ext uri="{A12FA001-AC4F-418D-AE19-62706E023703}">
                      <ahyp:hlinkClr xmlns:ahyp="http://schemas.microsoft.com/office/drawing/2018/hyperlinkcolor" val="tx"/>
                    </a:ext>
                  </a:extLst>
                </a:hlinkClick>
              </a:rPr>
              <a:t>sensory</a:t>
            </a:r>
            <a:r>
              <a:rPr lang="en-US" sz="2000" b="0" i="0" dirty="0">
                <a:solidFill>
                  <a:srgbClr val="7030A0"/>
                </a:solidFill>
                <a:effectLst/>
                <a:latin typeface="+mj-lt"/>
              </a:rPr>
              <a:t> things such as different sounds / sights / smells / tastes / textures around you and the need for different movements either increased or decreased </a:t>
            </a:r>
          </a:p>
          <a:p>
            <a:pPr algn="l" fontAlgn="base">
              <a:buFont typeface="Arial" panose="020B0604020202020204" pitchFamily="34" charset="0"/>
              <a:buChar char="•"/>
            </a:pPr>
            <a:r>
              <a:rPr lang="en-US" sz="2000" b="0" i="0" dirty="0">
                <a:solidFill>
                  <a:srgbClr val="7030A0"/>
                </a:solidFill>
                <a:effectLst/>
                <a:latin typeface="+mj-lt"/>
              </a:rPr>
              <a:t>You may feel a lot more </a:t>
            </a:r>
            <a:r>
              <a:rPr lang="en-US" sz="2000" b="0" i="0" u="none" strike="noStrike" dirty="0">
                <a:solidFill>
                  <a:srgbClr val="7030A0"/>
                </a:solidFill>
                <a:effectLst/>
                <a:latin typeface="+mj-lt"/>
                <a:hlinkClick r:id="rId3">
                  <a:extLst>
                    <a:ext uri="{A12FA001-AC4F-418D-AE19-62706E023703}">
                      <ahyp:hlinkClr xmlns:ahyp="http://schemas.microsoft.com/office/drawing/2018/hyperlinkcolor" val="tx"/>
                    </a:ext>
                  </a:extLst>
                </a:hlinkClick>
              </a:rPr>
              <a:t>anxious</a:t>
            </a:r>
            <a:r>
              <a:rPr lang="en-US" sz="2000" b="0" i="0" dirty="0">
                <a:solidFill>
                  <a:srgbClr val="7030A0"/>
                </a:solidFill>
                <a:effectLst/>
                <a:latin typeface="+mj-lt"/>
              </a:rPr>
              <a:t> than usual. This can also make you experience more headaches, tummy aches or other physical symptoms.</a:t>
            </a:r>
          </a:p>
        </p:txBody>
      </p:sp>
    </p:spTree>
    <p:extLst>
      <p:ext uri="{BB962C8B-B14F-4D97-AF65-F5344CB8AC3E}">
        <p14:creationId xmlns:p14="http://schemas.microsoft.com/office/powerpoint/2010/main" val="18012233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p:txBody>
          <a:bodyPr/>
          <a:lstStyle/>
          <a:p>
            <a:r>
              <a:rPr lang="en-GB" b="0" i="0" cap="all" dirty="0">
                <a:solidFill>
                  <a:srgbClr val="7030A0"/>
                </a:solidFill>
                <a:effectLst/>
              </a:rPr>
              <a:t>Signs of burnout include:</a:t>
            </a:r>
            <a:endParaRPr lang="en-GB" dirty="0">
              <a:solidFill>
                <a:srgbClr val="7030A0"/>
              </a:solidFill>
            </a:endParaRPr>
          </a:p>
        </p:txBody>
      </p:sp>
      <p:sp>
        <p:nvSpPr>
          <p:cNvPr id="3" name="Content Placeholder 2">
            <a:extLst>
              <a:ext uri="{FF2B5EF4-FFF2-40B4-BE49-F238E27FC236}">
                <a16:creationId xmlns:a16="http://schemas.microsoft.com/office/drawing/2014/main" id="{66FE4E33-B41A-35D8-007D-FE11B0F0A174}"/>
              </a:ext>
            </a:extLst>
          </p:cNvPr>
          <p:cNvSpPr>
            <a:spLocks noGrp="1"/>
          </p:cNvSpPr>
          <p:nvPr>
            <p:ph idx="1"/>
          </p:nvPr>
        </p:nvSpPr>
        <p:spPr>
          <a:xfrm>
            <a:off x="2230016" y="1660849"/>
            <a:ext cx="9628608" cy="4665306"/>
          </a:xfrm>
        </p:spPr>
        <p:txBody>
          <a:bodyPr>
            <a:noAutofit/>
          </a:bodyPr>
          <a:lstStyle/>
          <a:p>
            <a:pPr algn="l" fontAlgn="base">
              <a:buFont typeface="Arial" panose="020B0604020202020204" pitchFamily="34" charset="0"/>
              <a:buChar char="•"/>
            </a:pPr>
            <a:r>
              <a:rPr lang="en-US" sz="2000" b="0" i="0" dirty="0">
                <a:solidFill>
                  <a:srgbClr val="7030A0"/>
                </a:solidFill>
                <a:effectLst/>
                <a:latin typeface="+mj-lt"/>
              </a:rPr>
              <a:t>You may feel constantly exhausted, or you may feel a bit like you have too much energy and feel restless and agitated.</a:t>
            </a:r>
          </a:p>
          <a:p>
            <a:pPr algn="l" fontAlgn="base">
              <a:buFont typeface="Arial" panose="020B0604020202020204" pitchFamily="34" charset="0"/>
              <a:buChar char="•"/>
            </a:pPr>
            <a:r>
              <a:rPr lang="en-US" sz="2000" b="0" i="0" dirty="0">
                <a:solidFill>
                  <a:srgbClr val="7030A0"/>
                </a:solidFill>
                <a:effectLst/>
                <a:latin typeface="+mj-lt"/>
              </a:rPr>
              <a:t>Your</a:t>
            </a:r>
            <a:r>
              <a:rPr lang="en-US" sz="2000" b="0" i="0" u="none" strike="noStrike" dirty="0">
                <a:solidFill>
                  <a:srgbClr val="7030A0"/>
                </a:solidFill>
                <a:effectLst/>
                <a:latin typeface="+mj-lt"/>
                <a:hlinkClick r:id="rId2">
                  <a:extLst>
                    <a:ext uri="{A12FA001-AC4F-418D-AE19-62706E023703}">
                      <ahyp:hlinkClr xmlns:ahyp="http://schemas.microsoft.com/office/drawing/2018/hyperlinkcolor" val="tx"/>
                    </a:ext>
                  </a:extLst>
                </a:hlinkClick>
              </a:rPr>
              <a:t> sleep</a:t>
            </a:r>
            <a:r>
              <a:rPr lang="en-US" sz="2000" b="0" i="0" dirty="0">
                <a:solidFill>
                  <a:srgbClr val="7030A0"/>
                </a:solidFill>
                <a:effectLst/>
                <a:latin typeface="+mj-lt"/>
              </a:rPr>
              <a:t> and diet may be affected, you may find that you are eating / sleeping more or less than usual. </a:t>
            </a:r>
          </a:p>
          <a:p>
            <a:pPr algn="l" fontAlgn="base">
              <a:buFont typeface="Arial" panose="020B0604020202020204" pitchFamily="34" charset="0"/>
              <a:buChar char="•"/>
            </a:pPr>
            <a:r>
              <a:rPr lang="en-US" sz="2000" b="0" i="0" dirty="0">
                <a:solidFill>
                  <a:srgbClr val="7030A0"/>
                </a:solidFill>
                <a:effectLst/>
                <a:latin typeface="+mj-lt"/>
              </a:rPr>
              <a:t>You may be more emotional, more anxious, more tearful or angry but not really able to understand why. </a:t>
            </a:r>
          </a:p>
          <a:p>
            <a:pPr algn="l" fontAlgn="base">
              <a:buFont typeface="Arial" panose="020B0604020202020204" pitchFamily="34" charset="0"/>
              <a:buChar char="•"/>
            </a:pPr>
            <a:r>
              <a:rPr lang="en-US" sz="2000" b="0" i="0" dirty="0">
                <a:solidFill>
                  <a:srgbClr val="7030A0"/>
                </a:solidFill>
                <a:effectLst/>
                <a:latin typeface="+mj-lt"/>
              </a:rPr>
              <a:t>You may struggle to see your friends as much. You may want to stay at home much more and feel unable to go out, including struggling to leave your room.</a:t>
            </a:r>
          </a:p>
          <a:p>
            <a:pPr algn="l" fontAlgn="base">
              <a:buFont typeface="Arial" panose="020B0604020202020204" pitchFamily="34" charset="0"/>
              <a:buChar char="•"/>
            </a:pPr>
            <a:r>
              <a:rPr lang="en-US" sz="2000" b="0" i="0" dirty="0">
                <a:solidFill>
                  <a:srgbClr val="7030A0"/>
                </a:solidFill>
                <a:effectLst/>
                <a:latin typeface="+mj-lt"/>
              </a:rPr>
              <a:t>You may find that you need to work harder to focus on one thing at a time, you may feel like you want to spend all your time with your </a:t>
            </a:r>
            <a:r>
              <a:rPr lang="en-US" sz="2000" b="0" i="0" u="none" strike="noStrike" dirty="0">
                <a:solidFill>
                  <a:srgbClr val="7030A0"/>
                </a:solidFill>
                <a:effectLst/>
                <a:latin typeface="+mj-lt"/>
                <a:hlinkClick r:id="rId3">
                  <a:extLst>
                    <a:ext uri="{A12FA001-AC4F-418D-AE19-62706E023703}">
                      <ahyp:hlinkClr xmlns:ahyp="http://schemas.microsoft.com/office/drawing/2018/hyperlinkcolor" val="tx"/>
                    </a:ext>
                  </a:extLst>
                </a:hlinkClick>
              </a:rPr>
              <a:t>special interests</a:t>
            </a:r>
            <a:r>
              <a:rPr lang="en-US" sz="2000" b="0" i="0" dirty="0">
                <a:solidFill>
                  <a:srgbClr val="7030A0"/>
                </a:solidFill>
                <a:effectLst/>
                <a:latin typeface="+mj-lt"/>
              </a:rPr>
              <a:t> to help you manage, or you may lose interest in everything you once enjoyed as you feel too depressed and tired.</a:t>
            </a:r>
          </a:p>
        </p:txBody>
      </p:sp>
    </p:spTree>
    <p:extLst>
      <p:ext uri="{BB962C8B-B14F-4D97-AF65-F5344CB8AC3E}">
        <p14:creationId xmlns:p14="http://schemas.microsoft.com/office/powerpoint/2010/main" val="39532250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EE427BA-9B32-65D1-32DB-9B44A62214E1}"/>
              </a:ext>
            </a:extLst>
          </p:cNvPr>
          <p:cNvPicPr>
            <a:picLocks noChangeAspect="1"/>
          </p:cNvPicPr>
          <p:nvPr/>
        </p:nvPicPr>
        <p:blipFill>
          <a:blip r:embed="rId2"/>
          <a:stretch>
            <a:fillRect/>
          </a:stretch>
        </p:blipFill>
        <p:spPr>
          <a:xfrm>
            <a:off x="2424974" y="424581"/>
            <a:ext cx="9005026" cy="6008838"/>
          </a:xfrm>
          <a:prstGeom prst="rect">
            <a:avLst/>
          </a:prstGeom>
        </p:spPr>
      </p:pic>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a:xfrm>
            <a:off x="2592925" y="624109"/>
            <a:ext cx="8911687" cy="2259049"/>
          </a:xfrm>
        </p:spPr>
        <p:txBody>
          <a:bodyPr>
            <a:normAutofit/>
          </a:bodyPr>
          <a:lstStyle/>
          <a:p>
            <a:r>
              <a:rPr lang="en-US" b="0" i="0" dirty="0">
                <a:solidFill>
                  <a:srgbClr val="7030A0"/>
                </a:solidFill>
                <a:effectLst/>
                <a:latin typeface="Gilroy Light"/>
              </a:rPr>
              <a:t>It is important to note that burnout may look similar to </a:t>
            </a:r>
            <a:r>
              <a:rPr lang="en-US" b="0" i="0" u="none" strike="noStrike" dirty="0">
                <a:solidFill>
                  <a:srgbClr val="7030A0"/>
                </a:solidFill>
                <a:effectLst/>
                <a:latin typeface="Gilroy Light"/>
              </a:rPr>
              <a:t>depression</a:t>
            </a:r>
            <a:r>
              <a:rPr lang="en-US" b="0" i="0" dirty="0">
                <a:solidFill>
                  <a:srgbClr val="7030A0"/>
                </a:solidFill>
                <a:effectLst/>
                <a:latin typeface="Gilroy Light"/>
              </a:rPr>
              <a:t>, but is different (and can occur at the same time)</a:t>
            </a:r>
            <a:endParaRPr lang="en-GB" dirty="0">
              <a:solidFill>
                <a:srgbClr val="7030A0"/>
              </a:solidFill>
            </a:endParaRPr>
          </a:p>
        </p:txBody>
      </p:sp>
    </p:spTree>
    <p:extLst>
      <p:ext uri="{BB962C8B-B14F-4D97-AF65-F5344CB8AC3E}">
        <p14:creationId xmlns:p14="http://schemas.microsoft.com/office/powerpoint/2010/main" val="4151623936"/>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a:xfrm>
            <a:off x="2247900" y="652685"/>
            <a:ext cx="9464930" cy="1280890"/>
          </a:xfrm>
        </p:spPr>
        <p:txBody>
          <a:bodyPr/>
          <a:lstStyle/>
          <a:p>
            <a:pPr algn="ctr"/>
            <a:r>
              <a:rPr lang="en-GB" sz="3600" b="1" i="1" dirty="0">
                <a:solidFill>
                  <a:srgbClr val="7030A0"/>
                </a:solidFill>
                <a:effectLst/>
                <a:latin typeface="Times New Roman" panose="02020603050405020304" pitchFamily="18" charset="0"/>
                <a:ea typeface="Times New Roman" panose="02020603050405020304" pitchFamily="18" charset="0"/>
              </a:rPr>
              <a:t>Meltdown vs. Shutdown </a:t>
            </a:r>
            <a:endParaRPr lang="en-GB" dirty="0">
              <a:solidFill>
                <a:srgbClr val="7030A0"/>
              </a:solidFill>
            </a:endParaRPr>
          </a:p>
        </p:txBody>
      </p:sp>
      <p:graphicFrame>
        <p:nvGraphicFramePr>
          <p:cNvPr id="9" name="Table 8">
            <a:extLst>
              <a:ext uri="{FF2B5EF4-FFF2-40B4-BE49-F238E27FC236}">
                <a16:creationId xmlns:a16="http://schemas.microsoft.com/office/drawing/2014/main" id="{5A3196E6-B561-D49F-54E6-75C384C4593F}"/>
              </a:ext>
            </a:extLst>
          </p:cNvPr>
          <p:cNvGraphicFramePr>
            <a:graphicFrameLocks noGrp="1"/>
          </p:cNvGraphicFramePr>
          <p:nvPr>
            <p:extLst>
              <p:ext uri="{D42A27DB-BD31-4B8C-83A1-F6EECF244321}">
                <p14:modId xmlns:p14="http://schemas.microsoft.com/office/powerpoint/2010/main" val="3596275478"/>
              </p:ext>
            </p:extLst>
          </p:nvPr>
        </p:nvGraphicFramePr>
        <p:xfrm>
          <a:off x="2247900" y="1490885"/>
          <a:ext cx="9464930" cy="4866640"/>
        </p:xfrm>
        <a:graphic>
          <a:graphicData uri="http://schemas.openxmlformats.org/drawingml/2006/table">
            <a:tbl>
              <a:tblPr firstRow="1" bandRow="1">
                <a:tableStyleId>{00A15C55-8517-42AA-B614-E9B94910E393}</a:tableStyleId>
              </a:tblPr>
              <a:tblGrid>
                <a:gridCol w="2568830">
                  <a:extLst>
                    <a:ext uri="{9D8B030D-6E8A-4147-A177-3AD203B41FA5}">
                      <a16:colId xmlns:a16="http://schemas.microsoft.com/office/drawing/2014/main" val="2997943261"/>
                    </a:ext>
                  </a:extLst>
                </a:gridCol>
                <a:gridCol w="3714750">
                  <a:extLst>
                    <a:ext uri="{9D8B030D-6E8A-4147-A177-3AD203B41FA5}">
                      <a16:colId xmlns:a16="http://schemas.microsoft.com/office/drawing/2014/main" val="2902039263"/>
                    </a:ext>
                  </a:extLst>
                </a:gridCol>
                <a:gridCol w="3181350">
                  <a:extLst>
                    <a:ext uri="{9D8B030D-6E8A-4147-A177-3AD203B41FA5}">
                      <a16:colId xmlns:a16="http://schemas.microsoft.com/office/drawing/2014/main" val="2195890597"/>
                    </a:ext>
                  </a:extLst>
                </a:gridCol>
              </a:tblGrid>
              <a:tr h="370840">
                <a:tc>
                  <a:txBody>
                    <a:bodyPr/>
                    <a:lstStyle/>
                    <a:p>
                      <a:pPr algn="ctr"/>
                      <a:r>
                        <a:rPr lang="en-US" sz="1800" dirty="0"/>
                        <a:t>Feature</a:t>
                      </a:r>
                      <a:endParaRPr lang="en-GB" dirty="0"/>
                    </a:p>
                  </a:txBody>
                  <a:tcPr/>
                </a:tc>
                <a:tc>
                  <a:txBody>
                    <a:bodyPr/>
                    <a:lstStyle/>
                    <a:p>
                      <a:pPr algn="ctr"/>
                      <a:r>
                        <a:rPr lang="en-US" sz="1800" dirty="0"/>
                        <a:t>Meltdown	</a:t>
                      </a:r>
                      <a:endParaRPr lang="en-GB"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dirty="0"/>
                        <a:t>Shutdown</a:t>
                      </a:r>
                    </a:p>
                  </a:txBody>
                  <a:tcPr/>
                </a:tc>
                <a:extLst>
                  <a:ext uri="{0D108BD9-81ED-4DB2-BD59-A6C34878D82A}">
                    <a16:rowId xmlns:a16="http://schemas.microsoft.com/office/drawing/2014/main" val="4247067357"/>
                  </a:ext>
                </a:extLst>
              </a:tr>
              <a:tr h="370840">
                <a:tc>
                  <a:txBody>
                    <a:bodyPr/>
                    <a:lstStyle/>
                    <a:p>
                      <a:r>
                        <a:rPr lang="en-US" sz="1800" dirty="0">
                          <a:solidFill>
                            <a:schemeClr val="accent4">
                              <a:lumMod val="50000"/>
                            </a:schemeClr>
                          </a:solidFill>
                        </a:rPr>
                        <a:t>Primary Direction</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Outward / External</a:t>
                      </a:r>
                      <a:endParaRPr lang="en-GB" dirty="0">
                        <a:solidFill>
                          <a:schemeClr val="accent4">
                            <a:lumMod val="50000"/>
                          </a:schemeClr>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solidFill>
                            <a:schemeClr val="accent4">
                              <a:lumMod val="50000"/>
                            </a:schemeClr>
                          </a:solidFill>
                        </a:rPr>
                        <a:t>Inward / Internal</a:t>
                      </a:r>
                    </a:p>
                  </a:txBody>
                  <a:tcPr/>
                </a:tc>
                <a:extLst>
                  <a:ext uri="{0D108BD9-81ED-4DB2-BD59-A6C34878D82A}">
                    <a16:rowId xmlns:a16="http://schemas.microsoft.com/office/drawing/2014/main" val="2752325027"/>
                  </a:ext>
                </a:extLst>
              </a:tr>
              <a:tr h="370840">
                <a:tc>
                  <a:txBody>
                    <a:bodyPr/>
                    <a:lstStyle/>
                    <a:p>
                      <a:r>
                        <a:rPr lang="en-US" sz="1800" dirty="0">
                          <a:solidFill>
                            <a:schemeClr val="accent4">
                              <a:lumMod val="50000"/>
                            </a:schemeClr>
                          </a:solidFill>
                        </a:rPr>
                        <a:t>Nervous System State</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Hyperarousal (Fight or Flight)</a:t>
                      </a:r>
                      <a:endParaRPr lang="en-GB" dirty="0">
                        <a:solidFill>
                          <a:schemeClr val="accent4">
                            <a:lumMod val="50000"/>
                          </a:schemeClr>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err="1">
                          <a:solidFill>
                            <a:schemeClr val="accent4">
                              <a:lumMod val="50000"/>
                            </a:schemeClr>
                          </a:solidFill>
                        </a:rPr>
                        <a:t>Hypoarousal</a:t>
                      </a:r>
                      <a:r>
                        <a:rPr lang="en-US" sz="1800" dirty="0">
                          <a:solidFill>
                            <a:schemeClr val="accent4">
                              <a:lumMod val="50000"/>
                            </a:schemeClr>
                          </a:solidFill>
                        </a:rPr>
                        <a:t> (Freeze)</a:t>
                      </a:r>
                    </a:p>
                  </a:txBody>
                  <a:tcPr/>
                </a:tc>
                <a:extLst>
                  <a:ext uri="{0D108BD9-81ED-4DB2-BD59-A6C34878D82A}">
                    <a16:rowId xmlns:a16="http://schemas.microsoft.com/office/drawing/2014/main" val="770284191"/>
                  </a:ext>
                </a:extLst>
              </a:tr>
              <a:tr h="370840">
                <a:tc>
                  <a:txBody>
                    <a:bodyPr/>
                    <a:lstStyle/>
                    <a:p>
                      <a:r>
                        <a:rPr lang="en-US" sz="1800" dirty="0">
                          <a:solidFill>
                            <a:schemeClr val="accent4">
                              <a:lumMod val="50000"/>
                            </a:schemeClr>
                          </a:solidFill>
                        </a:rPr>
                        <a:t>Energy Level</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Intense surge or eruption</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Collapse or intense fatigue</a:t>
                      </a:r>
                      <a:endParaRPr lang="en-GB" dirty="0">
                        <a:solidFill>
                          <a:schemeClr val="accent4">
                            <a:lumMod val="50000"/>
                          </a:schemeClr>
                        </a:solidFill>
                      </a:endParaRPr>
                    </a:p>
                  </a:txBody>
                  <a:tcPr/>
                </a:tc>
                <a:extLst>
                  <a:ext uri="{0D108BD9-81ED-4DB2-BD59-A6C34878D82A}">
                    <a16:rowId xmlns:a16="http://schemas.microsoft.com/office/drawing/2014/main" val="2208278837"/>
                  </a:ext>
                </a:extLst>
              </a:tr>
              <a:tr h="370840">
                <a:tc>
                  <a:txBody>
                    <a:bodyPr/>
                    <a:lstStyle/>
                    <a:p>
                      <a:r>
                        <a:rPr lang="en-US" sz="1800" dirty="0">
                          <a:solidFill>
                            <a:schemeClr val="accent4">
                              <a:lumMod val="50000"/>
                            </a:schemeClr>
                          </a:solidFill>
                        </a:rPr>
                        <a:t>Common Behaviors</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Crying, yelling, pacing, rocking, throwing or hitting objects, urgent need to escape</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Silence, stillness, blank expressions, withdrawal, dissociation, curling up.</a:t>
                      </a:r>
                      <a:endParaRPr lang="en-GB" dirty="0">
                        <a:solidFill>
                          <a:schemeClr val="accent4">
                            <a:lumMod val="50000"/>
                          </a:schemeClr>
                        </a:solidFill>
                      </a:endParaRPr>
                    </a:p>
                  </a:txBody>
                  <a:tcPr/>
                </a:tc>
                <a:extLst>
                  <a:ext uri="{0D108BD9-81ED-4DB2-BD59-A6C34878D82A}">
                    <a16:rowId xmlns:a16="http://schemas.microsoft.com/office/drawing/2014/main" val="3765820642"/>
                  </a:ext>
                </a:extLst>
              </a:tr>
              <a:tr h="370840">
                <a:tc>
                  <a:txBody>
                    <a:bodyPr/>
                    <a:lstStyle/>
                    <a:p>
                      <a:r>
                        <a:rPr lang="en-US" sz="1800" dirty="0">
                          <a:solidFill>
                            <a:schemeClr val="accent4">
                              <a:lumMod val="50000"/>
                            </a:schemeClr>
                          </a:solidFill>
                        </a:rPr>
                        <a:t>Speech Ability</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Loud, fragmented, or highly repetitive speech</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Situational mutism; completely unable to speak or process instructions</a:t>
                      </a:r>
                      <a:endParaRPr lang="en-GB" dirty="0">
                        <a:solidFill>
                          <a:schemeClr val="accent4">
                            <a:lumMod val="50000"/>
                          </a:schemeClr>
                        </a:solidFill>
                      </a:endParaRPr>
                    </a:p>
                  </a:txBody>
                  <a:tcPr/>
                </a:tc>
                <a:extLst>
                  <a:ext uri="{0D108BD9-81ED-4DB2-BD59-A6C34878D82A}">
                    <a16:rowId xmlns:a16="http://schemas.microsoft.com/office/drawing/2014/main" val="2386428309"/>
                  </a:ext>
                </a:extLst>
              </a:tr>
              <a:tr h="370840">
                <a:tc>
                  <a:txBody>
                    <a:bodyPr/>
                    <a:lstStyle/>
                    <a:p>
                      <a:r>
                        <a:rPr lang="en-US" sz="1800" dirty="0">
                          <a:solidFill>
                            <a:schemeClr val="accent4">
                              <a:lumMod val="50000"/>
                            </a:schemeClr>
                          </a:solidFill>
                        </a:rPr>
                        <a:t>How It's Misread</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As a "temper tantrum," anger, or poor behavior</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As rudeness, laziness, sulking, or compliance</a:t>
                      </a:r>
                      <a:endParaRPr lang="en-GB" dirty="0">
                        <a:solidFill>
                          <a:schemeClr val="accent4">
                            <a:lumMod val="50000"/>
                          </a:schemeClr>
                        </a:solidFill>
                      </a:endParaRPr>
                    </a:p>
                  </a:txBody>
                  <a:tcPr/>
                </a:tc>
                <a:extLst>
                  <a:ext uri="{0D108BD9-81ED-4DB2-BD59-A6C34878D82A}">
                    <a16:rowId xmlns:a16="http://schemas.microsoft.com/office/drawing/2014/main" val="1658147270"/>
                  </a:ext>
                </a:extLst>
              </a:tr>
              <a:tr h="370840">
                <a:tc>
                  <a:txBody>
                    <a:bodyPr/>
                    <a:lstStyle/>
                    <a:p>
                      <a:r>
                        <a:rPr lang="en-US" sz="1800" dirty="0">
                          <a:solidFill>
                            <a:schemeClr val="accent4">
                              <a:lumMod val="50000"/>
                            </a:schemeClr>
                          </a:solidFill>
                        </a:rPr>
                        <a:t>Immediate Need</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 Space, physical safety, and removal of triggers</a:t>
                      </a:r>
                      <a:endParaRPr lang="en-GB" dirty="0">
                        <a:solidFill>
                          <a:schemeClr val="accent4">
                            <a:lumMod val="50000"/>
                          </a:schemeClr>
                        </a:solidFill>
                      </a:endParaRPr>
                    </a:p>
                  </a:txBody>
                  <a:tcPr/>
                </a:tc>
                <a:tc>
                  <a:txBody>
                    <a:bodyPr/>
                    <a:lstStyle/>
                    <a:p>
                      <a:r>
                        <a:rPr lang="en-US" sz="1800" dirty="0">
                          <a:solidFill>
                            <a:schemeClr val="accent4">
                              <a:lumMod val="50000"/>
                            </a:schemeClr>
                          </a:solidFill>
                        </a:rPr>
                        <a:t>Quiet, low-demand environment to reset</a:t>
                      </a:r>
                      <a:endParaRPr lang="en-GB" dirty="0">
                        <a:solidFill>
                          <a:schemeClr val="accent4">
                            <a:lumMod val="50000"/>
                          </a:schemeClr>
                        </a:solidFill>
                      </a:endParaRPr>
                    </a:p>
                  </a:txBody>
                  <a:tcPr/>
                </a:tc>
                <a:extLst>
                  <a:ext uri="{0D108BD9-81ED-4DB2-BD59-A6C34878D82A}">
                    <a16:rowId xmlns:a16="http://schemas.microsoft.com/office/drawing/2014/main" val="901848879"/>
                  </a:ext>
                </a:extLst>
              </a:tr>
            </a:tbl>
          </a:graphicData>
        </a:graphic>
      </p:graphicFrame>
    </p:spTree>
    <p:extLst>
      <p:ext uri="{BB962C8B-B14F-4D97-AF65-F5344CB8AC3E}">
        <p14:creationId xmlns:p14="http://schemas.microsoft.com/office/powerpoint/2010/main" val="295854872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E8EDAFD5-01E3-7423-F7D5-E54FB263C6E9}"/>
              </a:ext>
            </a:extLst>
          </p:cNvPr>
          <p:cNvPicPr>
            <a:picLocks noGrp="1" noChangeAspect="1"/>
          </p:cNvPicPr>
          <p:nvPr>
            <p:ph idx="1"/>
          </p:nvPr>
        </p:nvPicPr>
        <p:blipFill>
          <a:blip r:embed="rId2"/>
          <a:stretch>
            <a:fillRect/>
          </a:stretch>
        </p:blipFill>
        <p:spPr>
          <a:xfrm>
            <a:off x="2545921" y="101600"/>
            <a:ext cx="9512300" cy="6654800"/>
          </a:xfrm>
        </p:spPr>
      </p:pic>
    </p:spTree>
    <p:extLst>
      <p:ext uri="{BB962C8B-B14F-4D97-AF65-F5344CB8AC3E}">
        <p14:creationId xmlns:p14="http://schemas.microsoft.com/office/powerpoint/2010/main" val="208809115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a:xfrm>
            <a:off x="2409825" y="624110"/>
            <a:ext cx="9134475" cy="1280890"/>
          </a:xfrm>
        </p:spPr>
        <p:txBody>
          <a:bodyPr>
            <a:normAutofit/>
          </a:bodyPr>
          <a:lstStyle/>
          <a:p>
            <a:pPr algn="ctr"/>
            <a:r>
              <a:rPr lang="en-GB" dirty="0">
                <a:solidFill>
                  <a:srgbClr val="7030A0"/>
                </a:solidFill>
                <a:effectLst/>
                <a:ea typeface="Times New Roman" panose="02020603050405020304" pitchFamily="18" charset="0"/>
              </a:rPr>
              <a:t>Building a personal early-warning radar</a:t>
            </a:r>
            <a:endParaRPr lang="en-GB" dirty="0">
              <a:solidFill>
                <a:srgbClr val="7030A0"/>
              </a:solidFill>
            </a:endParaRPr>
          </a:p>
        </p:txBody>
      </p:sp>
      <p:sp>
        <p:nvSpPr>
          <p:cNvPr id="3" name="TextBox 2">
            <a:extLst>
              <a:ext uri="{FF2B5EF4-FFF2-40B4-BE49-F238E27FC236}">
                <a16:creationId xmlns:a16="http://schemas.microsoft.com/office/drawing/2014/main" id="{1D4EAE54-DE3A-B7F9-41DC-92BA458210F4}"/>
              </a:ext>
            </a:extLst>
          </p:cNvPr>
          <p:cNvSpPr txBox="1"/>
          <p:nvPr/>
        </p:nvSpPr>
        <p:spPr>
          <a:xfrm>
            <a:off x="2678650" y="1905000"/>
            <a:ext cx="8637050" cy="3970318"/>
          </a:xfrm>
          <a:prstGeom prst="rect">
            <a:avLst/>
          </a:prstGeom>
          <a:noFill/>
        </p:spPr>
        <p:txBody>
          <a:bodyPr wrap="square" rtlCol="0">
            <a:spAutoFit/>
          </a:bodyPr>
          <a:lstStyle/>
          <a:p>
            <a:pPr rtl="0"/>
            <a:r>
              <a:rPr lang="en-US" b="1" dirty="0">
                <a:solidFill>
                  <a:schemeClr val="accent4">
                    <a:lumMod val="50000"/>
                  </a:schemeClr>
                </a:solidFill>
              </a:rPr>
              <a:t>Part 1</a:t>
            </a:r>
          </a:p>
          <a:p>
            <a:pPr marL="342900" indent="-342900" rtl="0">
              <a:buFont typeface="+mj-lt"/>
              <a:buAutoNum type="arabicPeriod"/>
            </a:pPr>
            <a:r>
              <a:rPr lang="en-US" b="1" dirty="0">
                <a:solidFill>
                  <a:schemeClr val="accent4">
                    <a:lumMod val="50000"/>
                  </a:schemeClr>
                </a:solidFill>
              </a:rPr>
              <a:t>Read the grey examples first.</a:t>
            </a:r>
            <a:r>
              <a:rPr lang="en-US" dirty="0">
                <a:solidFill>
                  <a:schemeClr val="accent4">
                    <a:lumMod val="50000"/>
                  </a:schemeClr>
                </a:solidFill>
              </a:rPr>
              <a:t> They are prompts only, and your own normal may look completely different.</a:t>
            </a:r>
          </a:p>
          <a:p>
            <a:pPr marL="342900" indent="-342900" rtl="0">
              <a:buFont typeface="+mj-lt"/>
              <a:buAutoNum type="arabicPeriod"/>
            </a:pPr>
            <a:r>
              <a:rPr lang="en-US" b="1" dirty="0">
                <a:solidFill>
                  <a:schemeClr val="accent4">
                    <a:lumMod val="50000"/>
                  </a:schemeClr>
                </a:solidFill>
              </a:rPr>
              <a:t>Pick an "okay day".</a:t>
            </a:r>
            <a:r>
              <a:rPr lang="en-US" dirty="0">
                <a:solidFill>
                  <a:schemeClr val="accent4">
                    <a:lumMod val="50000"/>
                  </a:schemeClr>
                </a:solidFill>
              </a:rPr>
              <a:t> It should be a recent, typical day when you weren't overwhelmed, not their best day or their worst. If you are in a rough patch now, you should think back to when things felt manageable, such as a few months ago, and write that down.</a:t>
            </a:r>
          </a:p>
          <a:p>
            <a:pPr marL="342900" indent="-342900" rtl="0">
              <a:buFont typeface="+mj-lt"/>
              <a:buAutoNum type="arabicPeriod"/>
            </a:pPr>
            <a:r>
              <a:rPr lang="en-US" b="1" dirty="0">
                <a:solidFill>
                  <a:schemeClr val="accent4">
                    <a:lumMod val="50000"/>
                  </a:schemeClr>
                </a:solidFill>
              </a:rPr>
              <a:t>Work down the table one row at a time.</a:t>
            </a:r>
            <a:r>
              <a:rPr lang="en-US" dirty="0">
                <a:solidFill>
                  <a:schemeClr val="accent4">
                    <a:lumMod val="50000"/>
                  </a:schemeClr>
                </a:solidFill>
              </a:rPr>
              <a:t> A few words per row is enough, and rough answers are fine. For the meltdowns row, you only need to say roughly how often these happen.</a:t>
            </a:r>
          </a:p>
          <a:p>
            <a:pPr marL="342900" indent="-342900" rtl="0">
              <a:buFont typeface="+mj-lt"/>
              <a:buAutoNum type="arabicPeriod"/>
            </a:pPr>
            <a:r>
              <a:rPr lang="en-US" b="1" dirty="0">
                <a:solidFill>
                  <a:schemeClr val="accent4">
                    <a:lumMod val="50000"/>
                  </a:schemeClr>
                </a:solidFill>
              </a:rPr>
              <a:t>Skip any row that is hard to answer.</a:t>
            </a:r>
            <a:r>
              <a:rPr lang="en-US" dirty="0">
                <a:solidFill>
                  <a:schemeClr val="accent4">
                    <a:lumMod val="50000"/>
                  </a:schemeClr>
                </a:solidFill>
              </a:rPr>
              <a:t> A blank row is fine, and they can come back to it later.</a:t>
            </a:r>
          </a:p>
          <a:p>
            <a:pPr marL="342900" indent="-342900" rtl="0">
              <a:buFont typeface="+mj-lt"/>
              <a:buAutoNum type="arabicPeriod"/>
            </a:pPr>
            <a:r>
              <a:rPr lang="en-US" b="1" dirty="0">
                <a:solidFill>
                  <a:schemeClr val="accent4">
                    <a:lumMod val="50000"/>
                  </a:schemeClr>
                </a:solidFill>
              </a:rPr>
              <a:t>Stop at the end of the table.</a:t>
            </a:r>
            <a:r>
              <a:rPr lang="en-US" dirty="0">
                <a:solidFill>
                  <a:schemeClr val="accent4">
                    <a:lumMod val="50000"/>
                  </a:schemeClr>
                </a:solidFill>
              </a:rPr>
              <a:t> Nothing is shared, and you don't need to look at the other pages yet.</a:t>
            </a:r>
          </a:p>
        </p:txBody>
      </p:sp>
    </p:spTree>
    <p:extLst>
      <p:ext uri="{BB962C8B-B14F-4D97-AF65-F5344CB8AC3E}">
        <p14:creationId xmlns:p14="http://schemas.microsoft.com/office/powerpoint/2010/main" val="2512672535"/>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a:xfrm>
            <a:off x="2400300" y="624110"/>
            <a:ext cx="9124950" cy="1280890"/>
          </a:xfrm>
        </p:spPr>
        <p:txBody>
          <a:bodyPr/>
          <a:lstStyle/>
          <a:p>
            <a:pPr algn="ctr"/>
            <a:r>
              <a:rPr lang="en-GB" dirty="0">
                <a:solidFill>
                  <a:srgbClr val="7030A0"/>
                </a:solidFill>
                <a:effectLst/>
                <a:ea typeface="Times New Roman" panose="02020603050405020304" pitchFamily="18" charset="0"/>
              </a:rPr>
              <a:t>Building a personal early-warning radar</a:t>
            </a:r>
            <a:endParaRPr lang="en-GB" dirty="0">
              <a:solidFill>
                <a:srgbClr val="7030A0"/>
              </a:solidFill>
            </a:endParaRPr>
          </a:p>
        </p:txBody>
      </p:sp>
      <p:sp>
        <p:nvSpPr>
          <p:cNvPr id="3" name="TextBox 2">
            <a:extLst>
              <a:ext uri="{FF2B5EF4-FFF2-40B4-BE49-F238E27FC236}">
                <a16:creationId xmlns:a16="http://schemas.microsoft.com/office/drawing/2014/main" id="{1D4EAE54-DE3A-B7F9-41DC-92BA458210F4}"/>
              </a:ext>
            </a:extLst>
          </p:cNvPr>
          <p:cNvSpPr txBox="1"/>
          <p:nvPr/>
        </p:nvSpPr>
        <p:spPr>
          <a:xfrm>
            <a:off x="2640550" y="2058156"/>
            <a:ext cx="8675150" cy="3975512"/>
          </a:xfrm>
          <a:prstGeom prst="rect">
            <a:avLst/>
          </a:prstGeom>
          <a:noFill/>
        </p:spPr>
        <p:txBody>
          <a:bodyPr wrap="square" rtlCol="0">
            <a:spAutoFit/>
          </a:bodyPr>
          <a:lstStyle/>
          <a:p>
            <a:pPr rtl="0"/>
            <a:r>
              <a:rPr lang="en-US" b="1" dirty="0">
                <a:solidFill>
                  <a:schemeClr val="accent4">
                    <a:lumMod val="50000"/>
                  </a:schemeClr>
                </a:solidFill>
              </a:rPr>
              <a:t>Part 2</a:t>
            </a:r>
          </a:p>
          <a:p>
            <a:pPr marL="342900" indent="-342900" rtl="0">
              <a:buFont typeface="+mj-lt"/>
              <a:buAutoNum type="arabicPeriod"/>
            </a:pPr>
            <a:r>
              <a:rPr lang="en-US" b="1" dirty="0">
                <a:solidFill>
                  <a:schemeClr val="accent4">
                    <a:lumMod val="50000"/>
                  </a:schemeClr>
                </a:solidFill>
              </a:rPr>
              <a:t>Re-read the baseline for a minute.</a:t>
            </a:r>
            <a:r>
              <a:rPr lang="en-US" dirty="0">
                <a:solidFill>
                  <a:schemeClr val="accent4">
                    <a:lumMod val="50000"/>
                  </a:schemeClr>
                </a:solidFill>
              </a:rPr>
              <a:t> This re-anchors you after the break, because every tick in Part 2 is measured against it.</a:t>
            </a:r>
          </a:p>
          <a:p>
            <a:pPr marL="342900" indent="-342900" rtl="0">
              <a:buFont typeface="+mj-lt"/>
              <a:buAutoNum type="arabicPeriod"/>
            </a:pPr>
            <a:r>
              <a:rPr lang="en-US" b="1" dirty="0">
                <a:solidFill>
                  <a:schemeClr val="accent4">
                    <a:lumMod val="50000"/>
                  </a:schemeClr>
                </a:solidFill>
              </a:rPr>
              <a:t>Go through the checklist one category at a time.</a:t>
            </a:r>
            <a:r>
              <a:rPr lang="en-US" dirty="0">
                <a:solidFill>
                  <a:schemeClr val="accent4">
                    <a:lumMod val="50000"/>
                  </a:schemeClr>
                </a:solidFill>
              </a:rPr>
              <a:t> For each statement ask: "Is this different from my baseline over the last couple of weeks?"  Tick it only if it is a change, not if it is sometimes true.</a:t>
            </a:r>
          </a:p>
          <a:p>
            <a:pPr marL="342900" indent="-342900" rtl="0">
              <a:buFont typeface="+mj-lt"/>
              <a:buAutoNum type="arabicPeriod"/>
            </a:pPr>
            <a:r>
              <a:rPr lang="en-US" b="1" dirty="0">
                <a:solidFill>
                  <a:schemeClr val="accent4">
                    <a:lumMod val="50000"/>
                  </a:schemeClr>
                </a:solidFill>
              </a:rPr>
              <a:t>Skip anything that doesn't fit.</a:t>
            </a:r>
            <a:r>
              <a:rPr lang="en-US" dirty="0">
                <a:solidFill>
                  <a:schemeClr val="accent4">
                    <a:lumMod val="50000"/>
                  </a:schemeClr>
                </a:solidFill>
              </a:rPr>
              <a:t> Nobody will have every sign.</a:t>
            </a:r>
          </a:p>
          <a:p>
            <a:pPr marL="342900" indent="-342900" rtl="0">
              <a:buFont typeface="+mj-lt"/>
              <a:buAutoNum type="arabicPeriod"/>
            </a:pPr>
            <a:r>
              <a:rPr lang="en-US" b="1" dirty="0">
                <a:solidFill>
                  <a:schemeClr val="accent4">
                    <a:lumMod val="50000"/>
                  </a:schemeClr>
                </a:solidFill>
              </a:rPr>
              <a:t>Add your own signs</a:t>
            </a:r>
            <a:r>
              <a:rPr lang="en-US" dirty="0">
                <a:solidFill>
                  <a:schemeClr val="accent4">
                    <a:lumMod val="50000"/>
                  </a:schemeClr>
                </a:solidFill>
              </a:rPr>
              <a:t> in the space provided. Personal signs are often the most reliable ones.</a:t>
            </a:r>
          </a:p>
          <a:p>
            <a:pPr marL="342900" indent="-342900" rtl="0">
              <a:buFont typeface="+mj-lt"/>
              <a:buAutoNum type="arabicPeriod"/>
            </a:pPr>
            <a:r>
              <a:rPr lang="en-US" b="1" dirty="0">
                <a:solidFill>
                  <a:schemeClr val="accent4">
                    <a:lumMod val="50000"/>
                  </a:schemeClr>
                </a:solidFill>
              </a:rPr>
              <a:t>Count the ticks and write the number in the box.</a:t>
            </a:r>
            <a:r>
              <a:rPr lang="en-US" dirty="0">
                <a:solidFill>
                  <a:schemeClr val="accent4">
                    <a:lumMod val="50000"/>
                  </a:schemeClr>
                </a:solidFill>
              </a:rPr>
              <a:t> Then read the short guide beside it and tick how long they have noticed the changes. One or two ticks means keep an eye on things. Three or more, or anything getting steadily worse, means move on to Part 5.</a:t>
            </a:r>
          </a:p>
          <a:p>
            <a:pPr>
              <a:lnSpc>
                <a:spcPct val="150000"/>
              </a:lnSpc>
            </a:pPr>
            <a:endParaRPr lang="en-GB" sz="1400" dirty="0"/>
          </a:p>
        </p:txBody>
      </p:sp>
    </p:spTree>
    <p:extLst>
      <p:ext uri="{BB962C8B-B14F-4D97-AF65-F5344CB8AC3E}">
        <p14:creationId xmlns:p14="http://schemas.microsoft.com/office/powerpoint/2010/main" val="298102400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a:xfrm>
            <a:off x="2400300" y="624110"/>
            <a:ext cx="9124950" cy="1280890"/>
          </a:xfrm>
        </p:spPr>
        <p:txBody>
          <a:bodyPr/>
          <a:lstStyle/>
          <a:p>
            <a:pPr algn="ctr"/>
            <a:r>
              <a:rPr lang="en-GB" dirty="0">
                <a:solidFill>
                  <a:srgbClr val="7030A0"/>
                </a:solidFill>
                <a:effectLst/>
                <a:ea typeface="Times New Roman" panose="02020603050405020304" pitchFamily="18" charset="0"/>
              </a:rPr>
              <a:t>Building a personal early-warning radar</a:t>
            </a:r>
            <a:endParaRPr lang="en-GB" dirty="0">
              <a:solidFill>
                <a:srgbClr val="7030A0"/>
              </a:solidFill>
            </a:endParaRPr>
          </a:p>
        </p:txBody>
      </p:sp>
      <p:sp>
        <p:nvSpPr>
          <p:cNvPr id="3" name="TextBox 2">
            <a:extLst>
              <a:ext uri="{FF2B5EF4-FFF2-40B4-BE49-F238E27FC236}">
                <a16:creationId xmlns:a16="http://schemas.microsoft.com/office/drawing/2014/main" id="{1D4EAE54-DE3A-B7F9-41DC-92BA458210F4}"/>
              </a:ext>
            </a:extLst>
          </p:cNvPr>
          <p:cNvSpPr txBox="1"/>
          <p:nvPr/>
        </p:nvSpPr>
        <p:spPr>
          <a:xfrm>
            <a:off x="2640550" y="2058156"/>
            <a:ext cx="8751350" cy="2308324"/>
          </a:xfrm>
          <a:prstGeom prst="rect">
            <a:avLst/>
          </a:prstGeom>
          <a:noFill/>
        </p:spPr>
        <p:txBody>
          <a:bodyPr wrap="square" rtlCol="0">
            <a:spAutoFit/>
          </a:bodyPr>
          <a:lstStyle/>
          <a:p>
            <a:pPr rtl="0"/>
            <a:r>
              <a:rPr lang="en-US" b="1" dirty="0">
                <a:solidFill>
                  <a:schemeClr val="accent4">
                    <a:lumMod val="50000"/>
                  </a:schemeClr>
                </a:solidFill>
              </a:rPr>
              <a:t>Take-home: Parts 3 to 5</a:t>
            </a:r>
            <a:br>
              <a:rPr lang="en-US" dirty="0"/>
            </a:br>
            <a:endParaRPr lang="en-US" dirty="0"/>
          </a:p>
          <a:p>
            <a:pPr rtl="0"/>
            <a:r>
              <a:rPr lang="en-US" b="1" dirty="0">
                <a:solidFill>
                  <a:schemeClr val="accent4">
                    <a:lumMod val="50000"/>
                  </a:schemeClr>
                </a:solidFill>
              </a:rPr>
              <a:t>Part 3, weekly tracker (2 minutes a week).</a:t>
            </a:r>
            <a:r>
              <a:rPr lang="en-US" dirty="0">
                <a:solidFill>
                  <a:schemeClr val="accent4">
                    <a:lumMod val="50000"/>
                  </a:schemeClr>
                </a:solidFill>
              </a:rPr>
              <a:t> Write the week's start date in the first column. For each of the five areas give a score: 0 for the same as baseline, 1 for a bit harder, 2 for much harder. As a guide, the ticks in each Part 2 category can seed Week 1 straight away. Then add up the total and note any big demands that week. The trend over two or three weeks matters more than any single score.</a:t>
            </a:r>
            <a:endParaRPr lang="en-GB" sz="1400" dirty="0">
              <a:solidFill>
                <a:schemeClr val="accent4">
                  <a:lumMod val="50000"/>
                </a:schemeClr>
              </a:solidFill>
            </a:endParaRPr>
          </a:p>
        </p:txBody>
      </p:sp>
    </p:spTree>
    <p:extLst>
      <p:ext uri="{BB962C8B-B14F-4D97-AF65-F5344CB8AC3E}">
        <p14:creationId xmlns:p14="http://schemas.microsoft.com/office/powerpoint/2010/main" val="1551815530"/>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a:xfrm>
            <a:off x="2400300" y="624110"/>
            <a:ext cx="9124950" cy="1280890"/>
          </a:xfrm>
        </p:spPr>
        <p:txBody>
          <a:bodyPr/>
          <a:lstStyle/>
          <a:p>
            <a:pPr algn="ctr"/>
            <a:r>
              <a:rPr lang="en-GB" dirty="0">
                <a:solidFill>
                  <a:srgbClr val="7030A0"/>
                </a:solidFill>
                <a:effectLst/>
                <a:ea typeface="Times New Roman" panose="02020603050405020304" pitchFamily="18" charset="0"/>
              </a:rPr>
              <a:t>Building a personal early-warning radar</a:t>
            </a:r>
            <a:endParaRPr lang="en-GB" dirty="0">
              <a:solidFill>
                <a:srgbClr val="7030A0"/>
              </a:solidFill>
            </a:endParaRPr>
          </a:p>
        </p:txBody>
      </p:sp>
      <p:sp>
        <p:nvSpPr>
          <p:cNvPr id="3" name="TextBox 2">
            <a:extLst>
              <a:ext uri="{FF2B5EF4-FFF2-40B4-BE49-F238E27FC236}">
                <a16:creationId xmlns:a16="http://schemas.microsoft.com/office/drawing/2014/main" id="{1D4EAE54-DE3A-B7F9-41DC-92BA458210F4}"/>
              </a:ext>
            </a:extLst>
          </p:cNvPr>
          <p:cNvSpPr txBox="1"/>
          <p:nvPr/>
        </p:nvSpPr>
        <p:spPr>
          <a:xfrm>
            <a:off x="2640550" y="2058156"/>
            <a:ext cx="8751350" cy="1754326"/>
          </a:xfrm>
          <a:prstGeom prst="rect">
            <a:avLst/>
          </a:prstGeom>
          <a:noFill/>
        </p:spPr>
        <p:txBody>
          <a:bodyPr wrap="square" rtlCol="0">
            <a:spAutoFit/>
          </a:bodyPr>
          <a:lstStyle/>
          <a:p>
            <a:pPr rtl="0"/>
            <a:r>
              <a:rPr lang="en-US" b="1" dirty="0">
                <a:solidFill>
                  <a:schemeClr val="accent4">
                    <a:lumMod val="50000"/>
                  </a:schemeClr>
                </a:solidFill>
              </a:rPr>
              <a:t>Take-home: Parts 3 to 5</a:t>
            </a:r>
            <a:br>
              <a:rPr lang="en-US" dirty="0"/>
            </a:br>
            <a:endParaRPr lang="en-US" dirty="0"/>
          </a:p>
          <a:p>
            <a:pPr rtl="0"/>
            <a:r>
              <a:rPr lang="en-US" b="1" dirty="0">
                <a:solidFill>
                  <a:schemeClr val="accent4">
                    <a:lumMod val="50000"/>
                  </a:schemeClr>
                </a:solidFill>
              </a:rPr>
              <a:t>Part 4, load map (10 minutes, once).</a:t>
            </a:r>
            <a:r>
              <a:rPr lang="en-US" dirty="0">
                <a:solidFill>
                  <a:schemeClr val="accent4">
                    <a:lumMod val="50000"/>
                  </a:schemeClr>
                </a:solidFill>
              </a:rPr>
              <a:t> For each row circle the load level and whether it can come down, then write one small change. Finish by choosing the single thing you could reduce this week. The aim is to find one thing, not to fix everything</a:t>
            </a:r>
            <a:endParaRPr lang="en-GB" sz="1400" dirty="0">
              <a:solidFill>
                <a:schemeClr val="accent4">
                  <a:lumMod val="50000"/>
                </a:schemeClr>
              </a:solidFill>
            </a:endParaRPr>
          </a:p>
        </p:txBody>
      </p:sp>
    </p:spTree>
    <p:extLst>
      <p:ext uri="{BB962C8B-B14F-4D97-AF65-F5344CB8AC3E}">
        <p14:creationId xmlns:p14="http://schemas.microsoft.com/office/powerpoint/2010/main" val="318121340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99"/>
            </a:gs>
            <a:gs pos="30085">
              <a:srgbClr val="FFFFCC"/>
            </a:gs>
            <a:gs pos="74100">
              <a:schemeClr val="accent2">
                <a:lumMod val="60000"/>
                <a:lumOff val="40000"/>
              </a:schemeClr>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48FC-A610-CC83-99BB-73FDA1681EDB}"/>
              </a:ext>
            </a:extLst>
          </p:cNvPr>
          <p:cNvSpPr>
            <a:spLocks noGrp="1"/>
          </p:cNvSpPr>
          <p:nvPr>
            <p:ph type="title"/>
          </p:nvPr>
        </p:nvSpPr>
        <p:spPr>
          <a:xfrm>
            <a:off x="2400300" y="624110"/>
            <a:ext cx="9124950" cy="1280890"/>
          </a:xfrm>
        </p:spPr>
        <p:txBody>
          <a:bodyPr/>
          <a:lstStyle/>
          <a:p>
            <a:pPr algn="ctr"/>
            <a:r>
              <a:rPr lang="en-GB" dirty="0">
                <a:solidFill>
                  <a:srgbClr val="7030A0"/>
                </a:solidFill>
                <a:effectLst/>
                <a:ea typeface="Times New Roman" panose="02020603050405020304" pitchFamily="18" charset="0"/>
              </a:rPr>
              <a:t>Building a personal early-warning radar</a:t>
            </a:r>
            <a:endParaRPr lang="en-GB" dirty="0">
              <a:solidFill>
                <a:srgbClr val="7030A0"/>
              </a:solidFill>
            </a:endParaRPr>
          </a:p>
        </p:txBody>
      </p:sp>
      <p:sp>
        <p:nvSpPr>
          <p:cNvPr id="3" name="TextBox 2">
            <a:extLst>
              <a:ext uri="{FF2B5EF4-FFF2-40B4-BE49-F238E27FC236}">
                <a16:creationId xmlns:a16="http://schemas.microsoft.com/office/drawing/2014/main" id="{1D4EAE54-DE3A-B7F9-41DC-92BA458210F4}"/>
              </a:ext>
            </a:extLst>
          </p:cNvPr>
          <p:cNvSpPr txBox="1"/>
          <p:nvPr/>
        </p:nvSpPr>
        <p:spPr>
          <a:xfrm>
            <a:off x="2640550" y="2058156"/>
            <a:ext cx="8751350" cy="2585323"/>
          </a:xfrm>
          <a:prstGeom prst="rect">
            <a:avLst/>
          </a:prstGeom>
          <a:noFill/>
        </p:spPr>
        <p:txBody>
          <a:bodyPr wrap="square" rtlCol="0">
            <a:spAutoFit/>
          </a:bodyPr>
          <a:lstStyle/>
          <a:p>
            <a:pPr rtl="0"/>
            <a:r>
              <a:rPr lang="en-US" b="1" dirty="0">
                <a:solidFill>
                  <a:schemeClr val="accent4">
                    <a:lumMod val="50000"/>
                  </a:schemeClr>
                </a:solidFill>
              </a:rPr>
              <a:t>Take-home: Parts 3 to 5</a:t>
            </a:r>
            <a:br>
              <a:rPr lang="en-US" dirty="0"/>
            </a:br>
            <a:endParaRPr lang="en-US" dirty="0"/>
          </a:p>
          <a:p>
            <a:pPr rtl="0"/>
            <a:r>
              <a:rPr lang="en-US" b="1" dirty="0">
                <a:solidFill>
                  <a:schemeClr val="accent4">
                    <a:lumMod val="50000"/>
                  </a:schemeClr>
                </a:solidFill>
              </a:rPr>
              <a:t>Part 5, response plan (15 minutes, once).</a:t>
            </a:r>
            <a:r>
              <a:rPr lang="en-US" dirty="0">
                <a:solidFill>
                  <a:schemeClr val="accent4">
                    <a:lumMod val="50000"/>
                  </a:schemeClr>
                </a:solidFill>
              </a:rPr>
              <a:t> In the amber box tick what would help you and pick your top three for this week. The red box is best filled in with someone who knows you well: what helps, what makes things worse, which demands you can pause, who you will tell, and your own version of the ready-made message. Also add a support contact. The finished page needs to be somewhere you will actually see it, such as a photo on your phone or a copy on the fridge.</a:t>
            </a:r>
            <a:endParaRPr lang="en-GB" sz="1400" dirty="0">
              <a:solidFill>
                <a:schemeClr val="accent4">
                  <a:lumMod val="50000"/>
                </a:schemeClr>
              </a:solidFill>
            </a:endParaRPr>
          </a:p>
        </p:txBody>
      </p:sp>
    </p:spTree>
    <p:extLst>
      <p:ext uri="{BB962C8B-B14F-4D97-AF65-F5344CB8AC3E}">
        <p14:creationId xmlns:p14="http://schemas.microsoft.com/office/powerpoint/2010/main" val="72823894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75500">
              <a:schemeClr val="accent2">
                <a:lumMod val="60000"/>
                <a:lumOff val="40000"/>
              </a:schemeClr>
            </a:gs>
            <a:gs pos="30000">
              <a:srgbClr val="FFFFCC"/>
            </a:gs>
            <a:gs pos="0">
              <a:srgbClr val="FFFF99"/>
            </a:gs>
            <a:gs pos="100000">
              <a:schemeClr val="accent3">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E04F-30A5-FF15-8B8C-EAD6D1523548}"/>
              </a:ext>
            </a:extLst>
          </p:cNvPr>
          <p:cNvSpPr>
            <a:spLocks noGrp="1"/>
          </p:cNvSpPr>
          <p:nvPr>
            <p:ph type="ctrTitle"/>
          </p:nvPr>
        </p:nvSpPr>
        <p:spPr>
          <a:xfrm>
            <a:off x="2589213" y="858416"/>
            <a:ext cx="8915399" cy="1026475"/>
          </a:xfrm>
        </p:spPr>
        <p:txBody>
          <a:bodyPr/>
          <a:lstStyle/>
          <a:p>
            <a:r>
              <a:rPr lang="en-GB" dirty="0">
                <a:solidFill>
                  <a:srgbClr val="7030A0"/>
                </a:solidFill>
              </a:rPr>
              <a:t>Crisis Support</a:t>
            </a:r>
          </a:p>
        </p:txBody>
      </p:sp>
      <p:sp>
        <p:nvSpPr>
          <p:cNvPr id="3" name="Subtitle 2">
            <a:extLst>
              <a:ext uri="{FF2B5EF4-FFF2-40B4-BE49-F238E27FC236}">
                <a16:creationId xmlns:a16="http://schemas.microsoft.com/office/drawing/2014/main" id="{EAB13DF1-A3FB-A83D-D58F-296F95FFE1F9}"/>
              </a:ext>
            </a:extLst>
          </p:cNvPr>
          <p:cNvSpPr>
            <a:spLocks noGrp="1"/>
          </p:cNvSpPr>
          <p:nvPr>
            <p:ph type="subTitle" idx="1"/>
          </p:nvPr>
        </p:nvSpPr>
        <p:spPr>
          <a:xfrm>
            <a:off x="2589213" y="2127381"/>
            <a:ext cx="8915399" cy="3776282"/>
          </a:xfrm>
        </p:spPr>
        <p:txBody>
          <a:bodyPr>
            <a:normAutofit/>
          </a:bodyPr>
          <a:lstStyle/>
          <a:p>
            <a:pPr marL="285750" lvl="0" indent="-285750">
              <a:spcBef>
                <a:spcPts val="1200"/>
              </a:spcBef>
              <a:buClr>
                <a:schemeClr val="accent4">
                  <a:lumMod val="50000"/>
                </a:schemeClr>
              </a:buClr>
              <a:buFont typeface="Arial" panose="020B0604020202020204" pitchFamily="34" charset="0"/>
              <a:buChar char="•"/>
            </a:pPr>
            <a:r>
              <a:rPr lang="en-US" b="1" u="none" strike="noStrike" dirty="0">
                <a:solidFill>
                  <a:schemeClr val="accent4">
                    <a:lumMod val="50000"/>
                  </a:schemeClr>
                </a:solidFill>
                <a:effectLst/>
                <a:latin typeface="Google Sans"/>
              </a:rPr>
              <a:t>Jersey Mental Health Crisis Line</a:t>
            </a:r>
            <a:r>
              <a:rPr lang="en-US" dirty="0">
                <a:solidFill>
                  <a:schemeClr val="accent4">
                    <a:lumMod val="50000"/>
                  </a:schemeClr>
                </a:solidFill>
              </a:rPr>
              <a:t>: Call </a:t>
            </a:r>
            <a:r>
              <a:rPr lang="en-US" b="1" u="none" strike="noStrike" dirty="0">
                <a:solidFill>
                  <a:schemeClr val="accent4">
                    <a:lumMod val="50000"/>
                  </a:schemeClr>
                </a:solidFill>
                <a:effectLst/>
                <a:latin typeface="Google Sans"/>
              </a:rPr>
              <a:t>01534 445290</a:t>
            </a:r>
          </a:p>
          <a:p>
            <a:pPr marL="285750" lvl="0" indent="-285750">
              <a:spcBef>
                <a:spcPts val="1200"/>
              </a:spcBef>
              <a:buClr>
                <a:schemeClr val="accent4">
                  <a:lumMod val="50000"/>
                </a:schemeClr>
              </a:buClr>
              <a:buFont typeface="Arial" panose="020B0604020202020204" pitchFamily="34" charset="0"/>
              <a:buChar char="•"/>
            </a:pPr>
            <a:r>
              <a:rPr lang="en-US" b="1" u="none" strike="noStrike" dirty="0">
                <a:solidFill>
                  <a:schemeClr val="accent4">
                    <a:lumMod val="50000"/>
                  </a:schemeClr>
                </a:solidFill>
                <a:effectLst/>
                <a:latin typeface="Google Sans"/>
              </a:rPr>
              <a:t>Out-of-Hours GP Service</a:t>
            </a:r>
            <a:r>
              <a:rPr lang="en-US" dirty="0">
                <a:solidFill>
                  <a:schemeClr val="accent4">
                    <a:lumMod val="50000"/>
                  </a:schemeClr>
                </a:solidFill>
              </a:rPr>
              <a:t>: Call </a:t>
            </a:r>
            <a:r>
              <a:rPr lang="en-US" b="1" u="none" strike="noStrike" dirty="0">
                <a:solidFill>
                  <a:schemeClr val="accent4">
                    <a:lumMod val="50000"/>
                  </a:schemeClr>
                </a:solidFill>
                <a:effectLst/>
                <a:latin typeface="Google Sans"/>
              </a:rPr>
              <a:t>01534 444545</a:t>
            </a:r>
            <a:endParaRPr lang="en-US" b="1" dirty="0">
              <a:solidFill>
                <a:schemeClr val="accent4">
                  <a:lumMod val="50000"/>
                </a:schemeClr>
              </a:solidFill>
              <a:latin typeface="Google Sans"/>
            </a:endParaRPr>
          </a:p>
          <a:p>
            <a:pPr marL="285750" indent="-285750">
              <a:spcBef>
                <a:spcPts val="1200"/>
              </a:spcBef>
              <a:buClr>
                <a:schemeClr val="accent4">
                  <a:lumMod val="50000"/>
                </a:schemeClr>
              </a:buClr>
              <a:buFont typeface="Arial" panose="020B0604020202020204" pitchFamily="34" charset="0"/>
              <a:buChar char="•"/>
            </a:pPr>
            <a:r>
              <a:rPr lang="en-US" b="1" u="none" strike="noStrike" dirty="0">
                <a:solidFill>
                  <a:schemeClr val="accent4">
                    <a:lumMod val="50000"/>
                  </a:schemeClr>
                </a:solidFill>
                <a:effectLst/>
                <a:latin typeface="Google Sans"/>
              </a:rPr>
              <a:t>Samaritans of Jersey </a:t>
            </a:r>
            <a:r>
              <a:rPr lang="en-US" b="0" u="none" strike="noStrike" dirty="0">
                <a:solidFill>
                  <a:schemeClr val="accent4">
                    <a:lumMod val="50000"/>
                  </a:schemeClr>
                </a:solidFill>
                <a:effectLst/>
                <a:latin typeface="Google Sans"/>
              </a:rPr>
              <a:t>Call </a:t>
            </a:r>
            <a:r>
              <a:rPr lang="en-US" b="1" u="none" strike="noStrike" dirty="0">
                <a:solidFill>
                  <a:schemeClr val="accent4">
                    <a:lumMod val="50000"/>
                  </a:schemeClr>
                </a:solidFill>
                <a:effectLst/>
                <a:latin typeface="Google Sans"/>
              </a:rPr>
              <a:t>116 123</a:t>
            </a:r>
            <a:r>
              <a:rPr lang="en-US" b="0" u="none" strike="noStrike" dirty="0">
                <a:solidFill>
                  <a:schemeClr val="accent4">
                    <a:lumMod val="50000"/>
                  </a:schemeClr>
                </a:solidFill>
                <a:effectLst/>
                <a:latin typeface="Google Sans"/>
              </a:rPr>
              <a:t> </a:t>
            </a:r>
          </a:p>
          <a:p>
            <a:pPr marL="285750" indent="-285750">
              <a:spcBef>
                <a:spcPts val="1200"/>
              </a:spcBef>
              <a:buClr>
                <a:schemeClr val="accent4">
                  <a:lumMod val="50000"/>
                </a:schemeClr>
              </a:buClr>
              <a:buFont typeface="Arial" panose="020B0604020202020204" pitchFamily="34" charset="0"/>
              <a:buChar char="•"/>
            </a:pPr>
            <a:r>
              <a:rPr lang="en-GB" b="1" dirty="0">
                <a:solidFill>
                  <a:schemeClr val="accent4">
                    <a:lumMod val="50000"/>
                  </a:schemeClr>
                </a:solidFill>
                <a:latin typeface="Google Sans"/>
              </a:rPr>
              <a:t>Listening Lounge </a:t>
            </a:r>
            <a:r>
              <a:rPr lang="en-US" b="0" u="none" strike="noStrike" dirty="0">
                <a:solidFill>
                  <a:schemeClr val="accent4">
                    <a:lumMod val="50000"/>
                  </a:schemeClr>
                </a:solidFill>
                <a:effectLst/>
                <a:latin typeface="Google Sans"/>
              </a:rPr>
              <a:t>Call </a:t>
            </a:r>
            <a:r>
              <a:rPr lang="en-US" b="1" u="none" strike="noStrike" dirty="0">
                <a:solidFill>
                  <a:schemeClr val="accent4">
                    <a:lumMod val="50000"/>
                  </a:schemeClr>
                </a:solidFill>
                <a:effectLst/>
                <a:latin typeface="Google Sans"/>
              </a:rPr>
              <a:t>01534 866793</a:t>
            </a:r>
          </a:p>
          <a:p>
            <a:pPr marL="285750" indent="-285750">
              <a:spcBef>
                <a:spcPts val="1200"/>
              </a:spcBef>
              <a:buClr>
                <a:schemeClr val="accent4">
                  <a:lumMod val="50000"/>
                </a:schemeClr>
              </a:buClr>
              <a:buFont typeface="Arial" panose="020B0604020202020204" pitchFamily="34" charset="0"/>
              <a:buChar char="•"/>
            </a:pPr>
            <a:r>
              <a:rPr lang="en-GB" b="1" dirty="0">
                <a:solidFill>
                  <a:schemeClr val="accent4">
                    <a:lumMod val="50000"/>
                  </a:schemeClr>
                </a:solidFill>
                <a:latin typeface="Google Sans"/>
              </a:rPr>
              <a:t>Mind Jersey </a:t>
            </a:r>
            <a:r>
              <a:rPr lang="en-US" b="0" u="none" strike="noStrike" dirty="0">
                <a:solidFill>
                  <a:schemeClr val="accent4">
                    <a:lumMod val="50000"/>
                  </a:schemeClr>
                </a:solidFill>
                <a:effectLst/>
                <a:latin typeface="Google Sans"/>
              </a:rPr>
              <a:t>Call </a:t>
            </a:r>
            <a:r>
              <a:rPr lang="en-GB" b="1" u="none" strike="noStrike" dirty="0">
                <a:solidFill>
                  <a:schemeClr val="accent4">
                    <a:lumMod val="50000"/>
                  </a:schemeClr>
                </a:solidFill>
                <a:effectLst/>
                <a:latin typeface="Google Sans"/>
              </a:rPr>
              <a:t>0800 7359404</a:t>
            </a:r>
            <a:r>
              <a:rPr lang="en-GB" dirty="0">
                <a:solidFill>
                  <a:schemeClr val="accent4">
                    <a:lumMod val="50000"/>
                  </a:schemeClr>
                </a:solidFill>
              </a:rPr>
              <a:t> </a:t>
            </a:r>
          </a:p>
          <a:p>
            <a:pPr marL="285750" indent="-285750">
              <a:buClr>
                <a:schemeClr val="accent4">
                  <a:lumMod val="50000"/>
                </a:schemeClr>
              </a:buClr>
              <a:buFont typeface="Arial" panose="020B0604020202020204" pitchFamily="34" charset="0"/>
              <a:buChar char="•"/>
            </a:pPr>
            <a:r>
              <a:rPr lang="en-GB" b="1" dirty="0">
                <a:solidFill>
                  <a:schemeClr val="accent4">
                    <a:lumMod val="50000"/>
                  </a:schemeClr>
                </a:solidFill>
                <a:latin typeface="Google Sans"/>
              </a:rPr>
              <a:t>If </a:t>
            </a:r>
            <a:r>
              <a:rPr lang="en-US" b="1" dirty="0">
                <a:solidFill>
                  <a:schemeClr val="accent4">
                    <a:lumMod val="50000"/>
                  </a:schemeClr>
                </a:solidFill>
                <a:latin typeface="Google Sans"/>
              </a:rPr>
              <a:t>you or someone you know is in immediate danger or needs urgent medical attention</a:t>
            </a:r>
            <a:r>
              <a:rPr lang="en-US" u="none" strike="noStrike" dirty="0">
                <a:solidFill>
                  <a:schemeClr val="accent4">
                    <a:lumMod val="50000"/>
                  </a:schemeClr>
                </a:solidFill>
                <a:effectLst/>
                <a:latin typeface="Google Sans"/>
              </a:rPr>
              <a:t>, </a:t>
            </a:r>
            <a:r>
              <a:rPr lang="en-US" b="0" u="none" strike="noStrike" dirty="0">
                <a:solidFill>
                  <a:schemeClr val="accent4">
                    <a:lumMod val="50000"/>
                  </a:schemeClr>
                </a:solidFill>
                <a:effectLst/>
                <a:latin typeface="Google Sans"/>
              </a:rPr>
              <a:t>Call</a:t>
            </a:r>
            <a:r>
              <a:rPr lang="en-US" dirty="0">
                <a:solidFill>
                  <a:schemeClr val="accent4">
                    <a:lumMod val="50000"/>
                  </a:schemeClr>
                </a:solidFill>
              </a:rPr>
              <a:t> </a:t>
            </a:r>
            <a:r>
              <a:rPr lang="en-US" b="1" dirty="0">
                <a:solidFill>
                  <a:schemeClr val="accent4">
                    <a:lumMod val="50000"/>
                  </a:schemeClr>
                </a:solidFill>
                <a:latin typeface="Google Sans"/>
              </a:rPr>
              <a:t>999</a:t>
            </a:r>
            <a:r>
              <a:rPr lang="en-US" b="0" u="none" strike="noStrike" dirty="0">
                <a:solidFill>
                  <a:schemeClr val="accent4">
                    <a:lumMod val="50000"/>
                  </a:schemeClr>
                </a:solidFill>
                <a:effectLst/>
                <a:latin typeface="Google Sans"/>
              </a:rPr>
              <a:t> </a:t>
            </a:r>
            <a:r>
              <a:rPr lang="en-US" b="1" dirty="0">
                <a:solidFill>
                  <a:schemeClr val="accent4">
                    <a:lumMod val="50000"/>
                  </a:schemeClr>
                </a:solidFill>
                <a:latin typeface="Google Sans"/>
              </a:rPr>
              <a:t>or go straight to the Emergency Department at Jersey General Hospital.</a:t>
            </a:r>
            <a:endParaRPr lang="en-GB" b="1" dirty="0">
              <a:solidFill>
                <a:schemeClr val="accent4">
                  <a:lumMod val="50000"/>
                </a:schemeClr>
              </a:solidFill>
              <a:latin typeface="Google Sans"/>
            </a:endParaRPr>
          </a:p>
          <a:p>
            <a:pPr marL="285750" indent="-285750">
              <a:spcBef>
                <a:spcPts val="1200"/>
              </a:spcBef>
              <a:buFont typeface="Arial" panose="020B0604020202020204" pitchFamily="34" charset="0"/>
              <a:buChar char="•"/>
            </a:pPr>
            <a:endParaRPr lang="en-GB" b="1" i="0" dirty="0">
              <a:solidFill>
                <a:srgbClr val="0A0A0A"/>
              </a:solidFill>
              <a:effectLst/>
              <a:latin typeface="Google Sans"/>
            </a:endParaRPr>
          </a:p>
          <a:p>
            <a:pPr marL="285750" indent="-285750">
              <a:spcBef>
                <a:spcPts val="1200"/>
              </a:spcBef>
              <a:buFont typeface="Arial" panose="020B0604020202020204" pitchFamily="34" charset="0"/>
              <a:buChar char="•"/>
            </a:pPr>
            <a:endParaRPr lang="en-US" b="0" u="none" strike="noStrike" dirty="0">
              <a:effectLst/>
              <a:latin typeface="Google Sans"/>
            </a:endParaRPr>
          </a:p>
          <a:p>
            <a:pPr marL="285750" lvl="0" indent="-285750">
              <a:spcAft>
                <a:spcPts val="450"/>
              </a:spcAft>
              <a:buFont typeface="Arial" panose="020B0604020202020204" pitchFamily="34" charset="0"/>
              <a:buChar char="•"/>
            </a:pPr>
            <a:endParaRPr lang="en-GB" sz="1800" i="1" dirty="0">
              <a:solidFill>
                <a:srgbClr val="4A4238"/>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47758921"/>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0</TotalTime>
  <Words>1426</Words>
  <Application>Microsoft Office PowerPoint</Application>
  <PresentationFormat>Widescreen</PresentationFormat>
  <Paragraphs>89</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Century Gothic</vt:lpstr>
      <vt:lpstr>Gilroy Light</vt:lpstr>
      <vt:lpstr>Google Sans</vt:lpstr>
      <vt:lpstr>Times New Roman</vt:lpstr>
      <vt:lpstr>Wingdings 3</vt:lpstr>
      <vt:lpstr>Wisp</vt:lpstr>
      <vt:lpstr>Finding Your Footing</vt:lpstr>
      <vt:lpstr>Who we are.</vt:lpstr>
      <vt:lpstr>Ground Rules</vt:lpstr>
      <vt:lpstr>Autistic burnout is when:</vt:lpstr>
      <vt:lpstr>Signs of burnout include:</vt:lpstr>
      <vt:lpstr>Signs of burnout include:</vt:lpstr>
      <vt:lpstr>It is important to note that burnout may look similar to depression, but is different (and can occur at the same time)</vt:lpstr>
      <vt:lpstr>Meltdown vs. Shutdown </vt:lpstr>
      <vt:lpstr>PowerPoint Presentation</vt:lpstr>
      <vt:lpstr>Building a personal early-warning radar</vt:lpstr>
      <vt:lpstr>Building a personal early-warning radar</vt:lpstr>
      <vt:lpstr>Building a personal early-warning radar</vt:lpstr>
      <vt:lpstr>Building a personal early-warning radar</vt:lpstr>
      <vt:lpstr>Building a personal early-warning radar</vt:lpstr>
      <vt:lpstr>Crisis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Other Machine</dc:creator>
  <cp:lastModifiedBy>Other Machine</cp:lastModifiedBy>
  <cp:revision>11</cp:revision>
  <dcterms:created xsi:type="dcterms:W3CDTF">2026-09-25T10:41:26Z</dcterms:created>
  <dcterms:modified xsi:type="dcterms:W3CDTF">2026-10-18T20:54:48Z</dcterms:modified>
</cp:coreProperties>
</file>